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 id="2147483732" r:id="rId3"/>
    <p:sldMasterId id="2147483768" r:id="rId4"/>
    <p:sldMasterId id="2147483780" r:id="rId5"/>
    <p:sldMasterId id="2147483792" r:id="rId6"/>
  </p:sldMasterIdLst>
  <p:notesMasterIdLst>
    <p:notesMasterId r:id="rId34"/>
  </p:notesMasterIdLst>
  <p:sldIdLst>
    <p:sldId id="256" r:id="rId7"/>
    <p:sldId id="278" r:id="rId8"/>
    <p:sldId id="279" r:id="rId9"/>
    <p:sldId id="280" r:id="rId10"/>
    <p:sldId id="281" r:id="rId11"/>
    <p:sldId id="282" r:id="rId12"/>
    <p:sldId id="260" r:id="rId13"/>
    <p:sldId id="273" r:id="rId14"/>
    <p:sldId id="257" r:id="rId15"/>
    <p:sldId id="258" r:id="rId16"/>
    <p:sldId id="259" r:id="rId17"/>
    <p:sldId id="261" r:id="rId18"/>
    <p:sldId id="262" r:id="rId19"/>
    <p:sldId id="272" r:id="rId20"/>
    <p:sldId id="283" r:id="rId21"/>
    <p:sldId id="284" r:id="rId22"/>
    <p:sldId id="285" r:id="rId23"/>
    <p:sldId id="286" r:id="rId24"/>
    <p:sldId id="287" r:id="rId25"/>
    <p:sldId id="288" r:id="rId26"/>
    <p:sldId id="289" r:id="rId27"/>
    <p:sldId id="290" r:id="rId28"/>
    <p:sldId id="291" r:id="rId29"/>
    <p:sldId id="292" r:id="rId30"/>
    <p:sldId id="293" r:id="rId31"/>
    <p:sldId id="295" r:id="rId32"/>
    <p:sldId id="29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2" autoAdjust="0"/>
    <p:restoredTop sz="94660"/>
  </p:normalViewPr>
  <p:slideViewPr>
    <p:cSldViewPr>
      <p:cViewPr>
        <p:scale>
          <a:sx n="80" d="100"/>
          <a:sy n="80" d="100"/>
        </p:scale>
        <p:origin x="-948" y="-6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EA2726-6970-4CA9-8FF1-BAAADC37F2FD}" type="datetimeFigureOut">
              <a:rPr lang="en-NZ" smtClean="0"/>
              <a:pPr/>
              <a:t>8/12/2010</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BFD8BB-2CEC-4978-AC9F-C7BF6A5A4D2D}"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a:t>
            </a:fld>
            <a:endParaRPr lang="en-N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10</a:t>
            </a:fld>
            <a:endParaRPr lang="en-N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11</a:t>
            </a:fld>
            <a:endParaRPr lang="en-N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12</a:t>
            </a:fld>
            <a:endParaRPr lang="en-N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13</a:t>
            </a:fld>
            <a:endParaRPr lang="en-N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14</a:t>
            </a:fld>
            <a:endParaRPr lang="en-N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15</a:t>
            </a:fld>
            <a:endParaRPr lang="en-N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16</a:t>
            </a:fld>
            <a:endParaRPr lang="en-N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17</a:t>
            </a:fld>
            <a:endParaRPr lang="en-N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18</a:t>
            </a:fld>
            <a:endParaRPr lang="en-N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19</a:t>
            </a:fld>
            <a:endParaRPr lang="en-N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a:t>
            </a:fld>
            <a:endParaRPr lang="en-N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20</a:t>
            </a:fld>
            <a:endParaRPr lang="en-N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21</a:t>
            </a:fld>
            <a:endParaRPr lang="en-N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22</a:t>
            </a:fld>
            <a:endParaRPr lang="en-N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23</a:t>
            </a:fld>
            <a:endParaRPr lang="en-N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24</a:t>
            </a:fld>
            <a:endParaRPr lang="en-N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25</a:t>
            </a:fld>
            <a:endParaRPr lang="en-N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26</a:t>
            </a:fld>
            <a:endParaRPr lang="en-N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27</a:t>
            </a:fld>
            <a:endParaRPr lang="en-N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3</a:t>
            </a:fld>
            <a:endParaRPr lang="en-N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4</a:t>
            </a:fld>
            <a:endParaRPr lang="en-N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5</a:t>
            </a:fld>
            <a:endParaRPr lang="en-N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6</a:t>
            </a:fld>
            <a:endParaRPr lang="en-N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7</a:t>
            </a:fld>
            <a:endParaRPr lang="en-N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53BFD8BB-2CEC-4978-AC9F-C7BF6A5A4D2D}" type="slidenum">
              <a:rPr lang="en-NZ" smtClean="0"/>
              <a:pPr/>
              <a:t>8</a:t>
            </a:fld>
            <a:endParaRPr lang="en-N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3BFD8BB-2CEC-4978-AC9F-C7BF6A5A4D2D}" type="slidenum">
              <a:rPr lang="en-NZ" smtClean="0"/>
              <a:pPr/>
              <a:t>9</a:t>
            </a:fld>
            <a:endParaRPr lang="en-N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B781E0E9-2799-4E03-AC03-8152CD47BF10}" type="datetimeFigureOut">
              <a:rPr lang="en-US" smtClean="0"/>
              <a:pPr/>
              <a:t>12/8/2010</a:t>
            </a:fld>
            <a:endParaRPr lang="en-NZ"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NZ"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367000B4-2973-4876-A11A-3E2E870B85C1}" type="slidenum">
              <a:rPr lang="en-NZ" smtClean="0"/>
              <a:pPr/>
              <a:t>‹#›</a:t>
            </a:fld>
            <a:endParaRPr lang="en-N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781E0E9-2799-4E03-AC03-8152CD47BF10}" type="datetimeFigureOut">
              <a:rPr lang="en-US" smtClean="0"/>
              <a:pPr/>
              <a:t>12/8/2010</a:t>
            </a:fld>
            <a:endParaRPr lang="en-NZ"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NZ"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367000B4-2973-4876-A11A-3E2E870B85C1}" type="slidenum">
              <a:rPr lang="en-NZ" smtClean="0"/>
              <a:pPr/>
              <a:t>‹#›</a:t>
            </a:fld>
            <a:endParaRPr lang="en-NZ"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extLst/>
          </a:lstStyle>
          <a:p>
            <a:endParaRPr lang="en-NZ" dirty="0"/>
          </a:p>
        </p:txBody>
      </p:sp>
      <p:sp>
        <p:nvSpPr>
          <p:cNvPr id="6" name="Slide Number Placeholder 5"/>
          <p:cNvSpPr>
            <a:spLocks noGrp="1"/>
          </p:cNvSpPr>
          <p:nvPr>
            <p:ph type="sldNum" sz="quarter" idx="12"/>
          </p:nvPr>
        </p:nvSpPr>
        <p:spPr/>
        <p:txBody>
          <a:bodyPr/>
          <a:lstStyle>
            <a:extLst/>
          </a:lstStyle>
          <a:p>
            <a:fld id="{367000B4-2973-4876-A11A-3E2E870B85C1}" type="slidenum">
              <a:rPr lang="en-NZ" smtClean="0"/>
              <a:pPr/>
              <a:t>‹#›</a:t>
            </a:fld>
            <a:endParaRPr lang="en-NZ"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extLst/>
          </a:lstStyle>
          <a:p>
            <a:endParaRPr lang="en-NZ" dirty="0"/>
          </a:p>
        </p:txBody>
      </p:sp>
      <p:sp>
        <p:nvSpPr>
          <p:cNvPr id="6" name="Slide Number Placeholder 5"/>
          <p:cNvSpPr>
            <a:spLocks noGrp="1"/>
          </p:cNvSpPr>
          <p:nvPr>
            <p:ph type="sldNum" sz="quarter" idx="12"/>
          </p:nvPr>
        </p:nvSpPr>
        <p:spPr/>
        <p:txBody>
          <a:bodyPr/>
          <a:lstStyle>
            <a:extLst/>
          </a:lstStyle>
          <a:p>
            <a:fld id="{367000B4-2973-4876-A11A-3E2E870B85C1}" type="slidenum">
              <a:rPr lang="en-NZ" smtClean="0"/>
              <a:pPr/>
              <a:t>‹#›</a:t>
            </a:fld>
            <a:endParaRPr lang="en-NZ"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extLst/>
          </a:lstStyle>
          <a:p>
            <a:endParaRPr lang="en-NZ" dirty="0"/>
          </a:p>
        </p:txBody>
      </p:sp>
      <p:sp>
        <p:nvSpPr>
          <p:cNvPr id="7" name="Slide Number Placeholder 6"/>
          <p:cNvSpPr>
            <a:spLocks noGrp="1"/>
          </p:cNvSpPr>
          <p:nvPr>
            <p:ph type="sldNum" sz="quarter" idx="12"/>
          </p:nvPr>
        </p:nvSpPr>
        <p:spPr/>
        <p:txBody>
          <a:bodyPr/>
          <a:lstStyle>
            <a:extLst/>
          </a:lstStyle>
          <a:p>
            <a:fld id="{367000B4-2973-4876-A11A-3E2E870B85C1}" type="slidenum">
              <a:rPr lang="en-NZ" smtClean="0"/>
              <a:pPr/>
              <a:t>‹#›</a:t>
            </a:fld>
            <a:endParaRPr lang="en-NZ"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8" name="Footer Placeholder 7"/>
          <p:cNvSpPr>
            <a:spLocks noGrp="1"/>
          </p:cNvSpPr>
          <p:nvPr>
            <p:ph type="ftr" sz="quarter" idx="11"/>
          </p:nvPr>
        </p:nvSpPr>
        <p:spPr/>
        <p:txBody>
          <a:bodyPr/>
          <a:lstStyle>
            <a:extLst/>
          </a:lstStyle>
          <a:p>
            <a:endParaRPr lang="en-NZ" dirty="0"/>
          </a:p>
        </p:txBody>
      </p:sp>
      <p:sp>
        <p:nvSpPr>
          <p:cNvPr id="9" name="Slide Number Placeholder 8"/>
          <p:cNvSpPr>
            <a:spLocks noGrp="1"/>
          </p:cNvSpPr>
          <p:nvPr>
            <p:ph type="sldNum" sz="quarter" idx="12"/>
          </p:nvPr>
        </p:nvSpPr>
        <p:spPr/>
        <p:txBody>
          <a:bodyPr/>
          <a:lstStyle>
            <a:extLst/>
          </a:lstStyle>
          <a:p>
            <a:fld id="{367000B4-2973-4876-A11A-3E2E870B85C1}" type="slidenum">
              <a:rPr lang="en-NZ" smtClean="0"/>
              <a:pPr/>
              <a:t>‹#›</a:t>
            </a:fld>
            <a:endParaRPr lang="en-NZ" dirty="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4" name="Footer Placeholder 3"/>
          <p:cNvSpPr>
            <a:spLocks noGrp="1"/>
          </p:cNvSpPr>
          <p:nvPr>
            <p:ph type="ftr" sz="quarter" idx="11"/>
          </p:nvPr>
        </p:nvSpPr>
        <p:spPr/>
        <p:txBody>
          <a:bodyPr/>
          <a:lstStyle>
            <a:extLst/>
          </a:lstStyle>
          <a:p>
            <a:endParaRPr lang="en-NZ" dirty="0"/>
          </a:p>
        </p:txBody>
      </p:sp>
      <p:sp>
        <p:nvSpPr>
          <p:cNvPr id="5" name="Slide Number Placeholder 4"/>
          <p:cNvSpPr>
            <a:spLocks noGrp="1"/>
          </p:cNvSpPr>
          <p:nvPr>
            <p:ph type="sldNum" sz="quarter" idx="12"/>
          </p:nvPr>
        </p:nvSpPr>
        <p:spPr/>
        <p:txBody>
          <a:bodyPr/>
          <a:lstStyle>
            <a:extLst/>
          </a:lstStyle>
          <a:p>
            <a:fld id="{367000B4-2973-4876-A11A-3E2E870B85C1}" type="slidenum">
              <a:rPr lang="en-NZ" smtClean="0"/>
              <a:pPr/>
              <a:t>‹#›</a:t>
            </a:fld>
            <a:endParaRPr lang="en-NZ"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3" name="Footer Placeholder 2"/>
          <p:cNvSpPr>
            <a:spLocks noGrp="1"/>
          </p:cNvSpPr>
          <p:nvPr>
            <p:ph type="ftr" sz="quarter" idx="11"/>
          </p:nvPr>
        </p:nvSpPr>
        <p:spPr/>
        <p:txBody>
          <a:bodyPr/>
          <a:lstStyle>
            <a:extLst/>
          </a:lstStyle>
          <a:p>
            <a:endParaRPr lang="en-NZ" dirty="0"/>
          </a:p>
        </p:txBody>
      </p:sp>
      <p:sp>
        <p:nvSpPr>
          <p:cNvPr id="4" name="Slide Number Placeholder 3"/>
          <p:cNvSpPr>
            <a:spLocks noGrp="1"/>
          </p:cNvSpPr>
          <p:nvPr>
            <p:ph type="sldNum" sz="quarter" idx="12"/>
          </p:nvPr>
        </p:nvSpPr>
        <p:spPr/>
        <p:txBody>
          <a:bodyPr/>
          <a:lstStyle>
            <a:extLst/>
          </a:lstStyle>
          <a:p>
            <a:fld id="{367000B4-2973-4876-A11A-3E2E870B85C1}" type="slidenum">
              <a:rPr lang="en-NZ" smtClean="0"/>
              <a:pPr/>
              <a:t>‹#›</a:t>
            </a:fld>
            <a:endParaRPr lang="en-NZ"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extLst/>
          </a:lstStyle>
          <a:p>
            <a:endParaRPr lang="en-NZ" dirty="0"/>
          </a:p>
        </p:txBody>
      </p:sp>
      <p:sp>
        <p:nvSpPr>
          <p:cNvPr id="7" name="Slide Number Placeholder 6"/>
          <p:cNvSpPr>
            <a:spLocks noGrp="1"/>
          </p:cNvSpPr>
          <p:nvPr>
            <p:ph type="sldNum" sz="quarter" idx="12"/>
          </p:nvPr>
        </p:nvSpPr>
        <p:spPr/>
        <p:txBody>
          <a:bodyPr/>
          <a:lstStyle>
            <a:extLst/>
          </a:lstStyle>
          <a:p>
            <a:fld id="{367000B4-2973-4876-A11A-3E2E870B85C1}" type="slidenum">
              <a:rPr lang="en-NZ" smtClean="0"/>
              <a:pPr/>
              <a:t>‹#›</a:t>
            </a:fld>
            <a:endParaRPr lang="en-NZ"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a:xfrm>
            <a:off x="457200" y="6480969"/>
            <a:ext cx="4260056" cy="300831"/>
          </a:xfrm>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NZ"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367000B4-2973-4876-A11A-3E2E870B85C1}" type="slidenum">
              <a:rPr lang="en-NZ" smtClean="0"/>
              <a:pPr/>
              <a:t>‹#›</a:t>
            </a:fld>
            <a:endParaRPr lang="en-NZ"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extLst/>
          </a:lstStyle>
          <a:p>
            <a:endParaRPr lang="en-NZ" dirty="0"/>
          </a:p>
        </p:txBody>
      </p:sp>
      <p:sp>
        <p:nvSpPr>
          <p:cNvPr id="6" name="Slide Number Placeholder 5"/>
          <p:cNvSpPr>
            <a:spLocks noGrp="1"/>
          </p:cNvSpPr>
          <p:nvPr>
            <p:ph type="sldNum" sz="quarter" idx="12"/>
          </p:nvPr>
        </p:nvSpPr>
        <p:spPr/>
        <p:txBody>
          <a:bodyPr/>
          <a:lstStyle>
            <a:extLst/>
          </a:lstStyle>
          <a:p>
            <a:fld id="{367000B4-2973-4876-A11A-3E2E870B85C1}" type="slidenum">
              <a:rPr lang="en-NZ" smtClean="0"/>
              <a:pPr/>
              <a:t>‹#›</a:t>
            </a:fld>
            <a:endParaRPr lang="en-NZ"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extLst/>
          </a:lstStyle>
          <a:p>
            <a:endParaRPr lang="en-NZ" dirty="0"/>
          </a:p>
        </p:txBody>
      </p:sp>
      <p:sp>
        <p:nvSpPr>
          <p:cNvPr id="6" name="Slide Number Placeholder 5"/>
          <p:cNvSpPr>
            <a:spLocks noGrp="1"/>
          </p:cNvSpPr>
          <p:nvPr>
            <p:ph type="sldNum" sz="quarter" idx="12"/>
          </p:nvPr>
        </p:nvSpPr>
        <p:spPr/>
        <p:txBody>
          <a:bodyPr/>
          <a:lstStyle>
            <a:extLst/>
          </a:lstStyle>
          <a:p>
            <a:fld id="{367000B4-2973-4876-A11A-3E2E870B85C1}" type="slidenum">
              <a:rPr lang="en-NZ" smtClean="0"/>
              <a:pPr/>
              <a:t>‹#›</a:t>
            </a:fld>
            <a:endParaRPr lang="en-NZ"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17" name="Footer Placeholder 16"/>
          <p:cNvSpPr>
            <a:spLocks noGrp="1"/>
          </p:cNvSpPr>
          <p:nvPr>
            <p:ph type="ftr" sz="quarter" idx="11"/>
          </p:nvPr>
        </p:nvSpPr>
        <p:spPr/>
        <p:txBody>
          <a:bodyPr/>
          <a:lstStyle/>
          <a:p>
            <a:endParaRPr lang="en-NZ" dirty="0"/>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67000B4-2973-4876-A11A-3E2E870B85C1}" type="slidenum">
              <a:rPr lang="en-NZ" smtClean="0"/>
              <a:pPr/>
              <a:t>‹#›</a:t>
            </a:fld>
            <a:endParaRPr lang="en-NZ" dirty="0"/>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a:xfrm>
            <a:off x="800100" y="6172200"/>
            <a:ext cx="4000500" cy="457200"/>
          </a:xfrm>
        </p:spPr>
        <p:txBody>
          <a:bodyPr/>
          <a:lstStyle/>
          <a:p>
            <a:endParaRPr lang="en-NZ" dirty="0"/>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67000B4-2973-4876-A11A-3E2E870B85C1}" type="slidenum">
              <a:rPr lang="en-NZ" smtClean="0"/>
              <a:pPr/>
              <a:t>‹#›</a:t>
            </a:fld>
            <a:endParaRPr lang="en-NZ"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367000B4-2973-4876-A11A-3E2E870B85C1}" type="slidenum">
              <a:rPr lang="en-NZ" smtClean="0"/>
              <a:pPr/>
              <a:t>‹#›</a:t>
            </a:fld>
            <a:endParaRPr lang="en-NZ" dirty="0"/>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a:xfrm>
            <a:off x="2619376" y="6480969"/>
            <a:ext cx="4260056" cy="300831"/>
          </a:xfrm>
        </p:spPr>
        <p:txBody>
          <a:bodyPr/>
          <a:lstStyle/>
          <a:p>
            <a:endParaRPr lang="en-NZ" dirty="0"/>
          </a:p>
        </p:txBody>
      </p:sp>
      <p:sp>
        <p:nvSpPr>
          <p:cNvPr id="6" name="Slide Number Placeholder 5"/>
          <p:cNvSpPr>
            <a:spLocks noGrp="1"/>
          </p:cNvSpPr>
          <p:nvPr>
            <p:ph type="sldNum" sz="quarter" idx="12"/>
          </p:nvPr>
        </p:nvSpPr>
        <p:spPr>
          <a:xfrm>
            <a:off x="8451056" y="809624"/>
            <a:ext cx="502920" cy="300831"/>
          </a:xfrm>
        </p:spPr>
        <p:txBody>
          <a:bodyPr/>
          <a:lstStyle/>
          <a:p>
            <a:fld id="{367000B4-2973-4876-A11A-3E2E870B85C1}" type="slidenum">
              <a:rPr lang="en-NZ" smtClean="0"/>
              <a:pPr/>
              <a:t>‹#›</a:t>
            </a:fld>
            <a:endParaRPr lang="en-NZ"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a:xfrm>
            <a:off x="914400" y="6172200"/>
            <a:ext cx="3886200" cy="457200"/>
          </a:xfrm>
        </p:spPr>
        <p:txBody>
          <a:bodyPr/>
          <a:lstStyle/>
          <a:p>
            <a:endParaRPr lang="en-NZ" dirty="0"/>
          </a:p>
        </p:txBody>
      </p:sp>
      <p:sp>
        <p:nvSpPr>
          <p:cNvPr id="7" name="Slide Number Placeholder 6"/>
          <p:cNvSpPr>
            <a:spLocks noGrp="1"/>
          </p:cNvSpPr>
          <p:nvPr>
            <p:ph type="sldNum" sz="quarter" idx="12"/>
          </p:nvPr>
        </p:nvSpPr>
        <p:spPr>
          <a:xfrm>
            <a:off x="146304" y="6208776"/>
            <a:ext cx="457200" cy="457200"/>
          </a:xfrm>
        </p:spPr>
        <p:txBody>
          <a:bodyPr/>
          <a:lstStyle/>
          <a:p>
            <a:fld id="{367000B4-2973-4876-A11A-3E2E870B85C1}" type="slidenum">
              <a:rPr lang="en-NZ" smtClean="0"/>
              <a:pPr/>
              <a:t>‹#›</a:t>
            </a:fld>
            <a:endParaRPr lang="en-NZ" dirty="0"/>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2" name="Footer Placeholder 1"/>
          <p:cNvSpPr>
            <a:spLocks noGrp="1"/>
          </p:cNvSpPr>
          <p:nvPr>
            <p:ph type="ftr" sz="quarter" idx="11"/>
          </p:nvPr>
        </p:nvSpPr>
        <p:spPr/>
        <p:txBody>
          <a:bodyPr/>
          <a:lstStyle/>
          <a:p>
            <a:endParaRPr lang="en-NZ" dirty="0"/>
          </a:p>
        </p:txBody>
      </p:sp>
      <p:sp>
        <p:nvSpPr>
          <p:cNvPr id="15" name="Slide Number Placeholder 14"/>
          <p:cNvSpPr>
            <a:spLocks noGrp="1"/>
          </p:cNvSpPr>
          <p:nvPr>
            <p:ph type="sldNum" sz="quarter" idx="12"/>
          </p:nvPr>
        </p:nvSpPr>
        <p:spPr>
          <a:xfrm>
            <a:off x="8229600" y="6473952"/>
            <a:ext cx="758952" cy="246888"/>
          </a:xfrm>
        </p:spPr>
        <p:txBody>
          <a:bodyPr/>
          <a:lstStyle/>
          <a:p>
            <a:fld id="{367000B4-2973-4876-A11A-3E2E870B85C1}" type="slidenum">
              <a:rPr lang="en-NZ" smtClean="0"/>
              <a:pPr/>
              <a:t>‹#›</a:t>
            </a:fld>
            <a:endParaRPr lang="en-NZ"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19" name="Footer Placeholder 18"/>
          <p:cNvSpPr>
            <a:spLocks noGrp="1"/>
          </p:cNvSpPr>
          <p:nvPr>
            <p:ph type="ftr" sz="quarter" idx="11"/>
          </p:nvPr>
        </p:nvSpPr>
        <p:spPr>
          <a:xfrm>
            <a:off x="3581400" y="76200"/>
            <a:ext cx="2895600" cy="288925"/>
          </a:xfrm>
        </p:spPr>
        <p:txBody>
          <a:bodyPr/>
          <a:lstStyle/>
          <a:p>
            <a:endParaRPr lang="en-NZ" dirty="0"/>
          </a:p>
        </p:txBody>
      </p:sp>
      <p:sp>
        <p:nvSpPr>
          <p:cNvPr id="16" name="Slide Number Placeholder 15"/>
          <p:cNvSpPr>
            <a:spLocks noGrp="1"/>
          </p:cNvSpPr>
          <p:nvPr>
            <p:ph type="sldNum" sz="quarter" idx="12"/>
          </p:nvPr>
        </p:nvSpPr>
        <p:spPr>
          <a:xfrm>
            <a:off x="8229600" y="6473952"/>
            <a:ext cx="758952" cy="246888"/>
          </a:xfrm>
        </p:spPr>
        <p:txBody>
          <a:bodyPr/>
          <a:lstStyle/>
          <a:p>
            <a:fld id="{367000B4-2973-4876-A11A-3E2E870B85C1}" type="slidenum">
              <a:rPr lang="en-NZ" smtClean="0"/>
              <a:pPr/>
              <a:t>‹#›</a:t>
            </a:fld>
            <a:endParaRPr lang="en-NZ"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11" name="Footer Placeholder 10"/>
          <p:cNvSpPr>
            <a:spLocks noGrp="1"/>
          </p:cNvSpPr>
          <p:nvPr>
            <p:ph type="ftr" sz="quarter" idx="11"/>
          </p:nvPr>
        </p:nvSpPr>
        <p:spPr/>
        <p:txBody>
          <a:bodyPr/>
          <a:lstStyle/>
          <a:p>
            <a:endParaRPr lang="en-NZ" dirty="0"/>
          </a:p>
        </p:txBody>
      </p:sp>
      <p:sp>
        <p:nvSpPr>
          <p:cNvPr id="16" name="Slide Number Placeholder 15"/>
          <p:cNvSpPr>
            <a:spLocks noGrp="1"/>
          </p:cNvSpPr>
          <p:nvPr>
            <p:ph type="sldNum" sz="quarter" idx="12"/>
          </p:nvPr>
        </p:nvSpPr>
        <p:spPr/>
        <p:txBody>
          <a:bodyPr/>
          <a:lstStyle/>
          <a:p>
            <a:fld id="{367000B4-2973-4876-A11A-3E2E870B85C1}" type="slidenum">
              <a:rPr lang="en-NZ" smtClean="0"/>
              <a:pPr/>
              <a:t>‹#›</a:t>
            </a:fld>
            <a:endParaRPr lang="en-NZ" dirty="0"/>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10" name="Footer Placeholder 9"/>
          <p:cNvSpPr>
            <a:spLocks noGrp="1"/>
          </p:cNvSpPr>
          <p:nvPr>
            <p:ph type="ftr" sz="quarter" idx="11"/>
          </p:nvPr>
        </p:nvSpPr>
        <p:spPr/>
        <p:txBody>
          <a:bodyPr/>
          <a:lstStyle/>
          <a:p>
            <a:endParaRPr lang="en-NZ" dirty="0"/>
          </a:p>
        </p:txBody>
      </p:sp>
      <p:sp>
        <p:nvSpPr>
          <p:cNvPr id="31" name="Slide Number Placeholder 30"/>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a:xfrm>
            <a:off x="8229600" y="6477000"/>
            <a:ext cx="762000" cy="246888"/>
          </a:xfrm>
        </p:spPr>
        <p:txBody>
          <a:bodyPr/>
          <a:lstStyle/>
          <a:p>
            <a:fld id="{367000B4-2973-4876-A11A-3E2E870B85C1}" type="slidenum">
              <a:rPr lang="en-NZ" smtClean="0"/>
              <a:pPr/>
              <a:t>‹#›</a:t>
            </a:fld>
            <a:endParaRPr lang="en-NZ"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21" name="Footer Placeholder 20"/>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a:xfrm>
            <a:off x="457200" y="6480969"/>
            <a:ext cx="4260056" cy="301752"/>
          </a:xfrm>
        </p:spPr>
        <p:txBody>
          <a:bodyPr/>
          <a:lstStyle/>
          <a:p>
            <a:endParaRPr lang="en-NZ" dirty="0"/>
          </a:p>
        </p:txBody>
      </p:sp>
      <p:sp>
        <p:nvSpPr>
          <p:cNvPr id="7" name="Slide Number Placeholder 6"/>
          <p:cNvSpPr>
            <a:spLocks noGrp="1"/>
          </p:cNvSpPr>
          <p:nvPr>
            <p:ph type="sldNum" sz="quarter" idx="12"/>
          </p:nvPr>
        </p:nvSpPr>
        <p:spPr>
          <a:xfrm>
            <a:off x="7589520" y="6480969"/>
            <a:ext cx="502920" cy="301752"/>
          </a:xfrm>
        </p:spPr>
        <p:txBody>
          <a:bodyPr/>
          <a:lstStyle/>
          <a:p>
            <a:fld id="{367000B4-2973-4876-A11A-3E2E870B85C1}" type="slidenum">
              <a:rPr lang="en-NZ" smtClean="0"/>
              <a:pPr/>
              <a:t>‹#›</a:t>
            </a:fld>
            <a:endParaRPr lang="en-NZ"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24" name="Footer Placeholder 23"/>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29" name="Footer Placeholder 28"/>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31" name="Slide Number Placeholder 30"/>
          <p:cNvSpPr>
            <a:spLocks noGrp="1"/>
          </p:cNvSpPr>
          <p:nvPr>
            <p:ph type="sldNum" sz="quarter" idx="12"/>
          </p:nvPr>
        </p:nvSpPr>
        <p:spPr/>
        <p:txBody>
          <a:bodyPr/>
          <a:lstStyle/>
          <a:p>
            <a:fld id="{367000B4-2973-4876-A11A-3E2E870B85C1}" type="slidenum">
              <a:rPr lang="en-NZ" smtClean="0"/>
              <a:pPr/>
              <a:t>‹#›</a:t>
            </a:fld>
            <a:endParaRPr lang="en-NZ" dirty="0"/>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19" name="Footer Placeholder 18"/>
          <p:cNvSpPr>
            <a:spLocks noGrp="1"/>
          </p:cNvSpPr>
          <p:nvPr>
            <p:ph type="ftr" sz="quarter" idx="11"/>
          </p:nvPr>
        </p:nvSpPr>
        <p:spPr/>
        <p:txBody>
          <a:bodyPr/>
          <a:lstStyle/>
          <a:p>
            <a:endParaRPr lang="en-NZ" dirty="0"/>
          </a:p>
        </p:txBody>
      </p:sp>
      <p:sp>
        <p:nvSpPr>
          <p:cNvPr id="27" name="Slide Number Placeholder 2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B781E0E9-2799-4E03-AC03-8152CD47BF10}" type="datetimeFigureOut">
              <a:rPr lang="en-US" smtClean="0"/>
              <a:pPr/>
              <a:t>12/8/2010</a:t>
            </a:fld>
            <a:endParaRPr lang="en-NZ" dirty="0"/>
          </a:p>
        </p:txBody>
      </p:sp>
      <p:sp>
        <p:nvSpPr>
          <p:cNvPr id="8" name="Footer Placeholder 7"/>
          <p:cNvSpPr>
            <a:spLocks noGrp="1"/>
          </p:cNvSpPr>
          <p:nvPr>
            <p:ph type="ftr" sz="quarter" idx="11"/>
          </p:nvPr>
        </p:nvSpPr>
        <p:spPr>
          <a:xfrm>
            <a:off x="457200" y="6480969"/>
            <a:ext cx="4261104" cy="301752"/>
          </a:xfrm>
        </p:spPr>
        <p:txBody>
          <a:bodyPr/>
          <a:lstStyle/>
          <a:p>
            <a:endParaRPr lang="en-NZ"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367000B4-2973-4876-A11A-3E2E870B85C1}"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8" name="Slide Number Placeholder 7"/>
          <p:cNvSpPr>
            <a:spLocks noGrp="1"/>
          </p:cNvSpPr>
          <p:nvPr>
            <p:ph type="sldNum" sz="quarter" idx="11"/>
          </p:nvPr>
        </p:nvSpPr>
        <p:spPr/>
        <p:txBody>
          <a:bodyPr/>
          <a:lstStyle/>
          <a:p>
            <a:fld id="{367000B4-2973-4876-A11A-3E2E870B85C1}" type="slidenum">
              <a:rPr lang="en-NZ" smtClean="0"/>
              <a:pPr/>
              <a:t>‹#›</a:t>
            </a:fld>
            <a:endParaRPr lang="en-NZ" dirty="0"/>
          </a:p>
        </p:txBody>
      </p:sp>
      <p:sp>
        <p:nvSpPr>
          <p:cNvPr id="9" name="Footer Placeholder 8"/>
          <p:cNvSpPr>
            <a:spLocks noGrp="1"/>
          </p:cNvSpPr>
          <p:nvPr>
            <p:ph type="ftr" sz="quarter" idx="12"/>
          </p:nvPr>
        </p:nvSpPr>
        <p:spPr/>
        <p:txBody>
          <a:bodyPr/>
          <a:lstStyle/>
          <a:p>
            <a:endParaRPr lang="en-NZ"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a:xfrm>
            <a:off x="8156448" y="6422064"/>
            <a:ext cx="762000" cy="365125"/>
          </a:xfrm>
        </p:spPr>
        <p:txBody>
          <a:bodyPr/>
          <a:lstStyle/>
          <a:p>
            <a:fld id="{367000B4-2973-4876-A11A-3E2E870B85C1}" type="slidenum">
              <a:rPr lang="en-NZ" smtClean="0"/>
              <a:pPr/>
              <a:t>‹#›</a:t>
            </a:fld>
            <a:endParaRPr lang="en-NZ"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17" name="Footer Placeholder 16"/>
          <p:cNvSpPr>
            <a:spLocks noGrp="1"/>
          </p:cNvSpPr>
          <p:nvPr>
            <p:ph type="ftr" sz="quarter" idx="11"/>
          </p:nvPr>
        </p:nvSpPr>
        <p:spPr/>
        <p:txBody>
          <a:bodyPr/>
          <a:lstStyle/>
          <a:p>
            <a:endParaRPr lang="en-NZ" dirty="0"/>
          </a:p>
        </p:txBody>
      </p:sp>
      <p:sp>
        <p:nvSpPr>
          <p:cNvPr id="29" name="Slide Number Placeholder 28"/>
          <p:cNvSpPr>
            <a:spLocks noGrp="1"/>
          </p:cNvSpPr>
          <p:nvPr>
            <p:ph type="sldNum" sz="quarter" idx="12"/>
          </p:nvPr>
        </p:nvSpPr>
        <p:spPr/>
        <p:txBody>
          <a:bodyPr/>
          <a:lstStyle/>
          <a:p>
            <a:fld id="{367000B4-2973-4876-A11A-3E2E870B85C1}" type="slidenum">
              <a:rPr lang="en-NZ" smtClean="0"/>
              <a:pPr/>
              <a:t>‹#›</a:t>
            </a:fld>
            <a:endParaRPr lang="en-NZ"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a:xfrm>
            <a:off x="7924800" y="6416675"/>
            <a:ext cx="762000" cy="365125"/>
          </a:xfrm>
        </p:spPr>
        <p:txBody>
          <a:bodyPr/>
          <a:lstStyle/>
          <a:p>
            <a:fld id="{367000B4-2973-4876-A11A-3E2E870B85C1}"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81E0E9-2799-4E03-AC03-8152CD47BF10}"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367000B4-2973-4876-A11A-3E2E870B85C1}" type="slidenum">
              <a:rPr lang="en-NZ" smtClean="0"/>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B781E0E9-2799-4E03-AC03-8152CD47BF10}" type="datetimeFigureOut">
              <a:rPr lang="en-US" smtClean="0"/>
              <a:pPr/>
              <a:t>12/8/2010</a:t>
            </a:fld>
            <a:endParaRPr lang="en-NZ" dirty="0"/>
          </a:p>
        </p:txBody>
      </p:sp>
      <p:sp>
        <p:nvSpPr>
          <p:cNvPr id="3" name="Footer Placeholder 2"/>
          <p:cNvSpPr>
            <a:spLocks noGrp="1"/>
          </p:cNvSpPr>
          <p:nvPr>
            <p:ph type="ftr" sz="quarter" idx="11"/>
          </p:nvPr>
        </p:nvSpPr>
        <p:spPr>
          <a:xfrm>
            <a:off x="457200" y="6481890"/>
            <a:ext cx="4260056" cy="300831"/>
          </a:xfrm>
        </p:spPr>
        <p:txBody>
          <a:bodyPr/>
          <a:lstStyle/>
          <a:p>
            <a:endParaRPr lang="en-NZ" dirty="0"/>
          </a:p>
        </p:txBody>
      </p:sp>
      <p:sp>
        <p:nvSpPr>
          <p:cNvPr id="4" name="Slide Number Placeholder 3"/>
          <p:cNvSpPr>
            <a:spLocks noGrp="1"/>
          </p:cNvSpPr>
          <p:nvPr>
            <p:ph type="sldNum" sz="quarter" idx="12"/>
          </p:nvPr>
        </p:nvSpPr>
        <p:spPr>
          <a:xfrm>
            <a:off x="7589520" y="6480969"/>
            <a:ext cx="502920" cy="301752"/>
          </a:xfrm>
        </p:spPr>
        <p:txBody>
          <a:bodyPr/>
          <a:lstStyle/>
          <a:p>
            <a:fld id="{367000B4-2973-4876-A11A-3E2E870B85C1}" type="slidenum">
              <a:rPr lang="en-NZ" smtClean="0"/>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NZ"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367000B4-2973-4876-A11A-3E2E870B85C1}"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B781E0E9-2799-4E03-AC03-8152CD47BF10}" type="datetimeFigureOut">
              <a:rPr lang="en-US" smtClean="0"/>
              <a:pPr/>
              <a:t>12/8/2010</a:t>
            </a:fld>
            <a:endParaRPr lang="en-NZ"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NZ"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367000B4-2973-4876-A11A-3E2E870B85C1}"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B781E0E9-2799-4E03-AC03-8152CD47BF10}" type="datetimeFigureOut">
              <a:rPr lang="en-US" smtClean="0"/>
              <a:pPr/>
              <a:t>12/8/2010</a:t>
            </a:fld>
            <a:endParaRPr lang="en-NZ"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NZ"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367000B4-2973-4876-A11A-3E2E870B85C1}" type="slidenum">
              <a:rPr lang="en-NZ" smtClean="0"/>
              <a:pPr/>
              <a:t>‹#›</a:t>
            </a:fld>
            <a:endParaRPr lang="en-NZ"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781E0E9-2799-4E03-AC03-8152CD47BF10}" type="datetimeFigureOut">
              <a:rPr lang="en-US" smtClean="0"/>
              <a:pPr/>
              <a:t>12/8/2010</a:t>
            </a:fld>
            <a:endParaRPr lang="en-NZ"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NZ"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67000B4-2973-4876-A11A-3E2E870B85C1}" type="slidenum">
              <a:rPr lang="en-NZ" smtClean="0"/>
              <a:pPr/>
              <a:t>‹#›</a:t>
            </a:fld>
            <a:endParaRPr lang="en-NZ"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781E0E9-2799-4E03-AC03-8152CD47BF10}" type="datetimeFigureOut">
              <a:rPr lang="en-US" smtClean="0"/>
              <a:pPr/>
              <a:t>12/8/2010</a:t>
            </a:fld>
            <a:endParaRPr lang="en-NZ" dirty="0"/>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NZ" dirty="0"/>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67000B4-2973-4876-A11A-3E2E870B85C1}" type="slidenum">
              <a:rPr lang="en-NZ" smtClean="0"/>
              <a:pPr/>
              <a:t>‹#›</a:t>
            </a:fld>
            <a:endParaRPr lang="en-NZ"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781E0E9-2799-4E03-AC03-8152CD47BF10}" type="datetimeFigureOut">
              <a:rPr lang="en-US" smtClean="0"/>
              <a:pPr/>
              <a:t>12/8/2010</a:t>
            </a:fld>
            <a:endParaRPr lang="en-NZ"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NZ" dirty="0"/>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67000B4-2973-4876-A11A-3E2E870B85C1}" type="slidenum">
              <a:rPr lang="en-NZ" smtClean="0"/>
              <a:pPr/>
              <a:t>‹#›</a:t>
            </a:fld>
            <a:endParaRPr lang="en-NZ"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781E0E9-2799-4E03-AC03-8152CD47BF10}" type="datetimeFigureOut">
              <a:rPr lang="en-US" smtClean="0"/>
              <a:pPr/>
              <a:t>12/8/2010</a:t>
            </a:fld>
            <a:endParaRPr lang="en-NZ"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NZ"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67000B4-2973-4876-A11A-3E2E870B85C1}" type="slidenum">
              <a:rPr lang="en-NZ" smtClean="0"/>
              <a:pPr/>
              <a:t>‹#›</a:t>
            </a:fld>
            <a:endParaRPr lang="en-NZ" dirty="0"/>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781E0E9-2799-4E03-AC03-8152CD47BF10}" type="datetimeFigureOut">
              <a:rPr lang="en-US" smtClean="0"/>
              <a:pPr/>
              <a:t>12/8/2010</a:t>
            </a:fld>
            <a:endParaRPr lang="en-NZ"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NZ"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67000B4-2973-4876-A11A-3E2E870B85C1}" type="slidenum">
              <a:rPr lang="en-NZ" smtClean="0"/>
              <a:pPr/>
              <a:t>‹#›</a:t>
            </a:fld>
            <a:endParaRPr lang="en-NZ" dirty="0"/>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11.png"/><Relationship Id="rId3" Type="http://schemas.openxmlformats.org/officeDocument/2006/relationships/slide" Target="slide19.xml"/><Relationship Id="rId7" Type="http://schemas.openxmlformats.org/officeDocument/2006/relationships/image" Target="../media/image8.jpeg"/><Relationship Id="rId12" Type="http://schemas.openxmlformats.org/officeDocument/2006/relationships/slide" Target="slide15.xml"/><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slide" Target="slide2.xml"/><Relationship Id="rId11" Type="http://schemas.openxmlformats.org/officeDocument/2006/relationships/image" Target="../media/image10.jpeg"/><Relationship Id="rId5" Type="http://schemas.openxmlformats.org/officeDocument/2006/relationships/image" Target="http://blog.lib.umn.edu/chen1319/architecture/taipei%20101.jpg" TargetMode="External"/><Relationship Id="rId10" Type="http://schemas.openxmlformats.org/officeDocument/2006/relationships/slide" Target="slide7.xml"/><Relationship Id="rId4" Type="http://schemas.openxmlformats.org/officeDocument/2006/relationships/image" Target="../media/image7.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hyperlink" Target="http://buzzinu.com/wp-content/uploads/2010/04/mick-flaherty-on-top-of-world-s-tallest-building.jpg"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slide" Target="slide1.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46.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6.xml"/><Relationship Id="rId6" Type="http://schemas.openxmlformats.org/officeDocument/2006/relationships/slide" Target="slide1.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57.xml"/><Relationship Id="rId4" Type="http://schemas.openxmlformats.org/officeDocument/2006/relationships/image" Target="http://blog.lib.umn.edu/chen1319/architecture/taipei%20101.jp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NYSgd1XSZXc" TargetMode="External"/><Relationship Id="rId7" Type="http://schemas.openxmlformats.org/officeDocument/2006/relationships/image" Target="http://media.nowpublic.net/images/d8/0/d8082b3f189adbe63767b31b568d95d2.jpg" TargetMode="External"/><Relationship Id="rId2" Type="http://schemas.openxmlformats.org/officeDocument/2006/relationships/notesSlide" Target="../notesSlides/notesSlide22.xml"/><Relationship Id="rId1" Type="http://schemas.openxmlformats.org/officeDocument/2006/relationships/slideLayout" Target="../slideLayouts/slideLayout57.xml"/><Relationship Id="rId6" Type="http://schemas.openxmlformats.org/officeDocument/2006/relationships/image" Target="../media/image38.jpeg"/><Relationship Id="rId5" Type="http://schemas.openxmlformats.org/officeDocument/2006/relationships/image" Target="http://wapedia.mobi/thumb/2efc497/en/fixed/470/310/Taipei_101_Tuned_Mass_Damper_2010.jpg?format=jpg" TargetMode="External"/><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57.xml"/><Relationship Id="rId4" Type="http://schemas.openxmlformats.org/officeDocument/2006/relationships/image" Target="http://upload.wikimedia.org/wikipedia/commons/archive/1/15/20100408191721!Taipei_101_Tuned_Mass_Damper.pn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slide" Target="slide1.xml"/><Relationship Id="rId2" Type="http://schemas.openxmlformats.org/officeDocument/2006/relationships/notesSlide" Target="../notesSlides/notesSlide25.xml"/><Relationship Id="rId1" Type="http://schemas.openxmlformats.org/officeDocument/2006/relationships/slideLayout" Target="../slideLayouts/slideLayout5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8" Type="http://schemas.openxmlformats.org/officeDocument/2006/relationships/hyperlink" Target="http://www.skyscraper.org/TALLEST_TOWERS/t_wtc.htm" TargetMode="External"/><Relationship Id="rId13" Type="http://schemas.openxmlformats.org/officeDocument/2006/relationships/hyperlink" Target="http://www.marinabaysands.com/?utm_source=google&amp;utm_medium=cpc&amp;utm_campaign=c2c" TargetMode="External"/><Relationship Id="rId18" Type="http://schemas.openxmlformats.org/officeDocument/2006/relationships/hyperlink" Target="http://www.oldandsold.com/articles10/famous-buildings-11.shtml" TargetMode="External"/><Relationship Id="rId3" Type="http://schemas.openxmlformats.org/officeDocument/2006/relationships/hyperlink" Target="http://www.burjkhalifa.ae/language/en-us/the-tower.aspx" TargetMode="External"/><Relationship Id="rId7" Type="http://schemas.openxmlformats.org/officeDocument/2006/relationships/hyperlink" Target="http://911research.wtc7.net/wtc/arch/core.html" TargetMode="External"/><Relationship Id="rId12" Type="http://schemas.openxmlformats.org/officeDocument/2006/relationships/hyperlink" Target="http://www.marinabaysands.com/SandsSkypark/Sands_Sky_Park.aspx" TargetMode="External"/><Relationship Id="rId17" Type="http://schemas.openxmlformats.org/officeDocument/2006/relationships/hyperlink" Target="http://www.unrv.com/culture/colosseum.php" TargetMode="External"/><Relationship Id="rId2" Type="http://schemas.openxmlformats.org/officeDocument/2006/relationships/notesSlide" Target="../notesSlides/notesSlide27.xml"/><Relationship Id="rId16" Type="http://schemas.openxmlformats.org/officeDocument/2006/relationships/hyperlink" Target="http://altlasobscura.com/place/tuned-mass-damper-of-taipei-101" TargetMode="External"/><Relationship Id="rId1" Type="http://schemas.openxmlformats.org/officeDocument/2006/relationships/slideLayout" Target="../slideLayouts/slideLayout24.xml"/><Relationship Id="rId6" Type="http://schemas.openxmlformats.org/officeDocument/2006/relationships/hyperlink" Target="http://sydney.edu.au/engineering/civil/wtc.shtml" TargetMode="External"/><Relationship Id="rId11" Type="http://schemas.openxmlformats.org/officeDocument/2006/relationships/hyperlink" Target="http://www.dailymail.co.uk/news/worldnews/article-1289194/Marina-Bay-Sands-resort-opens-Singapore.html" TargetMode="External"/><Relationship Id="rId5" Type="http://schemas.openxmlformats.org/officeDocument/2006/relationships/hyperlink" Target="http://burj-khalifa.eu/" TargetMode="External"/><Relationship Id="rId15" Type="http://schemas.openxmlformats.org/officeDocument/2006/relationships/hyperlink" Target="http://skyscraperpage.com/cities/?buildingID=18" TargetMode="External"/><Relationship Id="rId10" Type="http://schemas.openxmlformats.org/officeDocument/2006/relationships/hyperlink" Target="http://www.themarinabaysands.com.sg/" TargetMode="External"/><Relationship Id="rId19" Type="http://schemas.openxmlformats.org/officeDocument/2006/relationships/hyperlink" Target="http://www.mariamilani.com/colosseum/colosseum_structure.htm" TargetMode="External"/><Relationship Id="rId4" Type="http://schemas.openxmlformats.org/officeDocument/2006/relationships/hyperlink" Target="http://en.wikipedia.org/wiki/burj_khalifa" TargetMode="External"/><Relationship Id="rId9" Type="http://schemas.openxmlformats.org/officeDocument/2006/relationships/hyperlink" Target="http://911research.wtc7.net/wtc/evidence/blueprints.html" TargetMode="External"/><Relationship Id="rId14" Type="http://schemas.openxmlformats.org/officeDocument/2006/relationships/hyperlink" Target="http://www.taipei-101.com.tw/en/Tower/buildind_05-1.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5.xm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5.xml"/><Relationship Id="rId1" Type="http://schemas.openxmlformats.org/officeDocument/2006/relationships/video" Target="file:///E:\WTC%20animation.wmv" TargetMode="Externa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35.xml"/><Relationship Id="rId5" Type="http://schemas.openxmlformats.org/officeDocument/2006/relationships/slide" Target="slide1.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hyperlink" Target="http://www.the-colosseum.net/images/firstfloor.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60648"/>
            <a:ext cx="9286908" cy="101566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6000" b="1" cap="none" spc="50" dirty="0" smtClean="0">
                <a:ln w="11430"/>
                <a:gradFill>
                  <a:gsLst>
                    <a:gs pos="25000">
                      <a:schemeClr val="accent2">
                        <a:satMod val="155000"/>
                      </a:schemeClr>
                    </a:gs>
                    <a:gs pos="100000">
                      <a:schemeClr val="accent2">
                        <a:shade val="45000"/>
                        <a:satMod val="165000"/>
                      </a:schemeClr>
                    </a:gs>
                  </a:gsLst>
                  <a:lin ang="5400000"/>
                </a:gradFill>
                <a:effectLst>
                  <a:glow rad="139700">
                    <a:schemeClr val="accent4">
                      <a:satMod val="175000"/>
                      <a:alpha val="40000"/>
                    </a:schemeClr>
                  </a:glow>
                  <a:outerShdw blurRad="76200" dist="50800" dir="5400000" algn="tl" rotWithShape="0">
                    <a:srgbClr val="000000">
                      <a:alpha val="65000"/>
                    </a:srgbClr>
                  </a:outerShdw>
                </a:effectLst>
                <a:latin typeface="Bauhaus 93" pitchFamily="82" charset="0"/>
              </a:rPr>
              <a:t>STRUCTURE IN BUILDINGS</a:t>
            </a:r>
            <a:endParaRPr lang="en-US" sz="6000" b="1" cap="none" spc="50" dirty="0">
              <a:ln w="11430"/>
              <a:gradFill>
                <a:gsLst>
                  <a:gs pos="25000">
                    <a:schemeClr val="accent2">
                      <a:satMod val="155000"/>
                    </a:schemeClr>
                  </a:gs>
                  <a:gs pos="100000">
                    <a:schemeClr val="accent2">
                      <a:shade val="45000"/>
                      <a:satMod val="165000"/>
                    </a:schemeClr>
                  </a:gs>
                </a:gsLst>
                <a:lin ang="5400000"/>
              </a:gradFill>
              <a:effectLst>
                <a:glow rad="139700">
                  <a:schemeClr val="accent4">
                    <a:satMod val="175000"/>
                    <a:alpha val="40000"/>
                  </a:schemeClr>
                </a:glow>
                <a:outerShdw blurRad="76200" dist="50800" dir="5400000" algn="tl" rotWithShape="0">
                  <a:srgbClr val="000000">
                    <a:alpha val="65000"/>
                  </a:srgbClr>
                </a:outerShdw>
              </a:effectLst>
              <a:latin typeface="Bauhaus 93" pitchFamily="82" charset="0"/>
            </a:endParaRPr>
          </a:p>
        </p:txBody>
      </p:sp>
      <p:pic>
        <p:nvPicPr>
          <p:cNvPr id="4" name="il_fi" descr="http://blog.lib.umn.edu/chen1319/architecture/taipei%20101.jpg">
            <a:hlinkClick r:id="rId3" action="ppaction://hlinksldjump"/>
          </p:cNvPr>
          <p:cNvPicPr>
            <a:picLocks noChangeAspect="1" noChangeArrowheads="1"/>
          </p:cNvPicPr>
          <p:nvPr/>
        </p:nvPicPr>
        <p:blipFill>
          <a:blip r:embed="rId4" r:link="rId5" cstate="print"/>
          <a:srcRect l="29093" r="26654" b="10473"/>
          <a:stretch>
            <a:fillRect/>
          </a:stretch>
        </p:blipFill>
        <p:spPr bwMode="auto">
          <a:xfrm>
            <a:off x="7236296" y="3429000"/>
            <a:ext cx="1672678" cy="3007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GJS-WTC25.jpg">
            <a:hlinkClick r:id="rId6" action="ppaction://hlinksldjump"/>
          </p:cNvPr>
          <p:cNvPicPr>
            <a:picLocks noChangeAspect="1"/>
          </p:cNvPicPr>
          <p:nvPr/>
        </p:nvPicPr>
        <p:blipFill>
          <a:blip r:embed="rId7" cstate="print"/>
          <a:stretch>
            <a:fillRect/>
          </a:stretch>
        </p:blipFill>
        <p:spPr>
          <a:xfrm>
            <a:off x="264944" y="3429000"/>
            <a:ext cx="2061384" cy="29763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2" descr="http://www.hdwallpapers.in/walls/burj_khalifa_aka_burj_dubai-wide.jpg">
            <a:hlinkClick r:id="rId8" action="ppaction://hlinksldjump"/>
          </p:cNvPr>
          <p:cNvPicPr>
            <a:picLocks noChangeAspect="1" noChangeArrowheads="1"/>
          </p:cNvPicPr>
          <p:nvPr/>
        </p:nvPicPr>
        <p:blipFill>
          <a:blip r:embed="rId9" cstate="print"/>
          <a:srcRect l="28505" r="44908"/>
          <a:stretch>
            <a:fillRect/>
          </a:stretch>
        </p:blipFill>
        <p:spPr bwMode="auto">
          <a:xfrm>
            <a:off x="2571736" y="3286124"/>
            <a:ext cx="1368152" cy="32182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2" descr="http://pursuitist.com/wp-content/uploads/2010/08/colosseum.jpg">
            <a:hlinkClick r:id="rId10" action="ppaction://hlinksldjump"/>
          </p:cNvPr>
          <p:cNvPicPr>
            <a:picLocks noChangeAspect="1" noChangeArrowheads="1"/>
          </p:cNvPicPr>
          <p:nvPr/>
        </p:nvPicPr>
        <p:blipFill>
          <a:blip r:embed="rId11" cstate="print"/>
          <a:srcRect b="18659"/>
          <a:stretch>
            <a:fillRect/>
          </a:stretch>
        </p:blipFill>
        <p:spPr bwMode="auto">
          <a:xfrm>
            <a:off x="4071934" y="4857760"/>
            <a:ext cx="3079357" cy="16561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4">
            <a:hlinkClick r:id="rId12" action="ppaction://hlinksldjump"/>
          </p:cNvPr>
          <p:cNvPicPr>
            <a:picLocks noChangeAspect="1" noChangeArrowheads="1"/>
          </p:cNvPicPr>
          <p:nvPr/>
        </p:nvPicPr>
        <p:blipFill>
          <a:blip r:embed="rId13" cstate="print"/>
          <a:srcRect r="30255" b="27223"/>
          <a:stretch>
            <a:fillRect/>
          </a:stretch>
        </p:blipFill>
        <p:spPr bwMode="auto">
          <a:xfrm>
            <a:off x="4644008" y="3284984"/>
            <a:ext cx="1928826" cy="15095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11"/>
          <p:cNvSpPr/>
          <p:nvPr/>
        </p:nvSpPr>
        <p:spPr>
          <a:xfrm>
            <a:off x="-4212976" y="1484784"/>
            <a:ext cx="17519283" cy="1323439"/>
          </a:xfrm>
          <a:prstGeom prst="rect">
            <a:avLst/>
          </a:prstGeom>
          <a:noFill/>
        </p:spPr>
        <p:txBody>
          <a:bodyPr wrap="square" lIns="91440" tIns="45720" rIns="91440" bIns="45720">
            <a:spAutoFit/>
          </a:bodyPr>
          <a:lstStyle/>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What structural designs </a:t>
            </a:r>
          </a:p>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are used to stabilize large buildings?</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historyofcivilizations.com/wp-content/uploads/2010/08/Structure-of-colosseum.jpg"/>
          <p:cNvPicPr>
            <a:picLocks noChangeAspect="1" noChangeArrowheads="1"/>
          </p:cNvPicPr>
          <p:nvPr/>
        </p:nvPicPr>
        <p:blipFill>
          <a:blip r:embed="rId3" cstate="print"/>
          <a:srcRect/>
          <a:stretch>
            <a:fillRect/>
          </a:stretch>
        </p:blipFill>
        <p:spPr bwMode="auto">
          <a:xfrm>
            <a:off x="3929058" y="142852"/>
            <a:ext cx="5095875" cy="3400426"/>
          </a:xfrm>
          <a:prstGeom prst="rect">
            <a:avLst/>
          </a:prstGeom>
          <a:noFill/>
        </p:spPr>
      </p:pic>
      <p:sp>
        <p:nvSpPr>
          <p:cNvPr id="6" name="TextBox 5"/>
          <p:cNvSpPr txBox="1"/>
          <p:nvPr/>
        </p:nvSpPr>
        <p:spPr>
          <a:xfrm>
            <a:off x="214282" y="571480"/>
            <a:ext cx="3214710" cy="1015663"/>
          </a:xfrm>
          <a:prstGeom prst="rect">
            <a:avLst/>
          </a:prstGeom>
          <a:noFill/>
        </p:spPr>
        <p:txBody>
          <a:bodyPr wrap="square" rtlCol="0">
            <a:spAutoFit/>
          </a:bodyPr>
          <a:lstStyle/>
          <a:p>
            <a:r>
              <a:rPr lang="en-NZ" sz="2000" b="1" dirty="0" smtClean="0">
                <a:latin typeface="Calibri" pitchFamily="34" charset="0"/>
              </a:rPr>
              <a:t>The Velarium was made out of sailcloth, attached to spokes of rope.</a:t>
            </a:r>
            <a:endParaRPr lang="en-NZ" sz="2000" b="1" dirty="0">
              <a:latin typeface="Calibri" pitchFamily="34" charset="0"/>
            </a:endParaRPr>
          </a:p>
        </p:txBody>
      </p:sp>
      <p:pic>
        <p:nvPicPr>
          <p:cNvPr id="11266" name="Picture 2" descr="http://www.thermorocks.com/wp-content/uploads/2009/05/colosseum_461.jpg"/>
          <p:cNvPicPr>
            <a:picLocks noChangeAspect="1" noChangeArrowheads="1"/>
          </p:cNvPicPr>
          <p:nvPr/>
        </p:nvPicPr>
        <p:blipFill>
          <a:blip r:embed="rId4" cstate="print"/>
          <a:srcRect/>
          <a:stretch>
            <a:fillRect/>
          </a:stretch>
        </p:blipFill>
        <p:spPr bwMode="auto">
          <a:xfrm>
            <a:off x="4714876" y="4079593"/>
            <a:ext cx="4105273" cy="2778407"/>
          </a:xfrm>
          <a:prstGeom prst="rect">
            <a:avLst/>
          </a:prstGeom>
          <a:noFill/>
        </p:spPr>
      </p:pic>
      <p:sp>
        <p:nvSpPr>
          <p:cNvPr id="8" name="5-Point Star 7">
            <a:hlinkClick r:id="rId5" action="ppaction://hlinksldjump"/>
          </p:cNvPr>
          <p:cNvSpPr/>
          <p:nvPr/>
        </p:nvSpPr>
        <p:spPr>
          <a:xfrm>
            <a:off x="179512" y="5877272"/>
            <a:ext cx="1043608" cy="83671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TextBox 6"/>
          <p:cNvSpPr txBox="1"/>
          <p:nvPr/>
        </p:nvSpPr>
        <p:spPr>
          <a:xfrm>
            <a:off x="285720" y="3214686"/>
            <a:ext cx="3143272" cy="2215991"/>
          </a:xfrm>
          <a:prstGeom prst="rect">
            <a:avLst/>
          </a:prstGeom>
          <a:noFill/>
        </p:spPr>
        <p:txBody>
          <a:bodyPr wrap="square" rtlCol="0">
            <a:spAutoFit/>
          </a:bodyPr>
          <a:lstStyle/>
          <a:p>
            <a:r>
              <a:rPr lang="en-NZ" sz="2000" b="1" dirty="0" smtClean="0">
                <a:latin typeface="Calibri" pitchFamily="34" charset="0"/>
              </a:rPr>
              <a:t>The arches are 4.20 m wide and 7.05 m high, while on the upper floors they are only 6.45 m high. the overall height of the building is 48,5 m.</a:t>
            </a:r>
          </a:p>
          <a:p>
            <a:endParaRPr lang="en-NZ"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4" name="Rectangle 3"/>
          <p:cNvSpPr/>
          <p:nvPr/>
        </p:nvSpPr>
        <p:spPr>
          <a:xfrm>
            <a:off x="1142976" y="357166"/>
            <a:ext cx="6760184" cy="1569660"/>
          </a:xfrm>
          <a:prstGeom prst="rect">
            <a:avLst/>
          </a:prstGeom>
          <a:noFill/>
        </p:spPr>
        <p:txBody>
          <a:bodyPr wrap="none" lIns="91440" tIns="45720" rIns="91440" bIns="45720">
            <a:spAutoFit/>
          </a:bodyPr>
          <a:lstStyle/>
          <a:p>
            <a:pPr algn="ctr"/>
            <a:r>
              <a:rPr lang="en-US" sz="9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Burj Khalifa</a:t>
            </a:r>
            <a:endParaRPr lang="en-US" sz="9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18434" name="Picture 2" descr="http://www.hdwallpapers.in/walls/burj_khalifa_aka_burj_dubai-wide.jpg"/>
          <p:cNvPicPr>
            <a:picLocks noChangeAspect="1" noChangeArrowheads="1"/>
          </p:cNvPicPr>
          <p:nvPr/>
        </p:nvPicPr>
        <p:blipFill>
          <a:blip r:embed="rId3" cstate="print"/>
          <a:srcRect/>
          <a:stretch>
            <a:fillRect/>
          </a:stretch>
        </p:blipFill>
        <p:spPr bwMode="auto">
          <a:xfrm>
            <a:off x="1500166" y="2000240"/>
            <a:ext cx="6229350" cy="389572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5" name="TextBox 4"/>
          <p:cNvSpPr txBox="1"/>
          <p:nvPr/>
        </p:nvSpPr>
        <p:spPr>
          <a:xfrm>
            <a:off x="428596" y="1357298"/>
            <a:ext cx="4429156" cy="1631216"/>
          </a:xfrm>
          <a:prstGeom prst="rect">
            <a:avLst/>
          </a:prstGeom>
          <a:noFill/>
        </p:spPr>
        <p:txBody>
          <a:bodyPr wrap="square" rtlCol="0">
            <a:spAutoFit/>
          </a:bodyPr>
          <a:lstStyle/>
          <a:p>
            <a:pPr lvl="1">
              <a:buFont typeface="Arial" pitchFamily="34" charset="0"/>
              <a:buChar char="•"/>
            </a:pPr>
            <a:r>
              <a:rPr lang="en-NZ" sz="2000" dirty="0" smtClean="0"/>
              <a:t>The Burj Khalifa is a skyscraper in Dubai and is the tallest man made building in the world standing at an impressive 828m. 	</a:t>
            </a:r>
          </a:p>
        </p:txBody>
      </p:sp>
      <p:pic>
        <p:nvPicPr>
          <p:cNvPr id="3074" name="Picture 2" descr="http://yeinjee.com/wp-content/uploads/2010/01/architecture-003-burj-khalifa.jpg"/>
          <p:cNvPicPr>
            <a:picLocks noChangeAspect="1" noChangeArrowheads="1"/>
          </p:cNvPicPr>
          <p:nvPr/>
        </p:nvPicPr>
        <p:blipFill>
          <a:blip r:embed="rId3" cstate="print"/>
          <a:srcRect/>
          <a:stretch>
            <a:fillRect/>
          </a:stretch>
        </p:blipFill>
        <p:spPr bwMode="auto">
          <a:xfrm>
            <a:off x="1285852" y="3000372"/>
            <a:ext cx="4071966" cy="3057677"/>
          </a:xfrm>
          <a:prstGeom prst="rect">
            <a:avLst/>
          </a:prstGeom>
          <a:noFill/>
        </p:spPr>
      </p:pic>
      <p:pic>
        <p:nvPicPr>
          <p:cNvPr id="3076" name="Picture 4" descr="http://4.bp.blogspot.com/_MJP0UXD31gE/S4_RUl549lI/AAAAAAAAm6w/cKPtSf5yh_Q/s400/Burj+Khalifa+(16).JPG"/>
          <p:cNvPicPr>
            <a:picLocks noChangeAspect="1" noChangeArrowheads="1"/>
          </p:cNvPicPr>
          <p:nvPr/>
        </p:nvPicPr>
        <p:blipFill>
          <a:blip r:embed="rId4" cstate="print"/>
          <a:srcRect t="6757"/>
          <a:stretch>
            <a:fillRect/>
          </a:stretch>
        </p:blipFill>
        <p:spPr bwMode="auto">
          <a:xfrm>
            <a:off x="5786446" y="1142984"/>
            <a:ext cx="2533650" cy="492922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4786314" y="3857628"/>
            <a:ext cx="3643338" cy="1754326"/>
          </a:xfrm>
          <a:prstGeom prst="rect">
            <a:avLst/>
          </a:prstGeom>
          <a:noFill/>
        </p:spPr>
        <p:txBody>
          <a:bodyPr wrap="square" rtlCol="0">
            <a:spAutoFit/>
          </a:bodyPr>
          <a:lstStyle/>
          <a:p>
            <a:r>
              <a:rPr lang="en-NZ" dirty="0" smtClean="0"/>
              <a:t>The design team led by Will Baker and Adrian Smith created the superstructure with the core in a y shaped formation creating a much more stable building.  </a:t>
            </a:r>
            <a:endParaRPr lang="en-NZ" dirty="0"/>
          </a:p>
        </p:txBody>
      </p:sp>
      <p:pic>
        <p:nvPicPr>
          <p:cNvPr id="2050" name="Picture 2" descr="http://prafulkr.files.wordpress.com/2010/01/image0023.gif"/>
          <p:cNvPicPr>
            <a:picLocks noChangeAspect="1" noChangeArrowheads="1"/>
          </p:cNvPicPr>
          <p:nvPr/>
        </p:nvPicPr>
        <p:blipFill>
          <a:blip r:embed="rId3" cstate="print"/>
          <a:srcRect/>
          <a:stretch>
            <a:fillRect/>
          </a:stretch>
        </p:blipFill>
        <p:spPr bwMode="auto">
          <a:xfrm>
            <a:off x="4429124" y="571480"/>
            <a:ext cx="3791372" cy="2928958"/>
          </a:xfrm>
          <a:prstGeom prst="rect">
            <a:avLst/>
          </a:prstGeom>
          <a:noFill/>
        </p:spPr>
      </p:pic>
      <p:pic>
        <p:nvPicPr>
          <p:cNvPr id="2052" name="Picture 4" descr="http://archrecord.construction.com/projects/portfolio/2010/08/images/burj_khalifa-3_exterior.jpg"/>
          <p:cNvPicPr>
            <a:picLocks noChangeAspect="1" noChangeArrowheads="1"/>
          </p:cNvPicPr>
          <p:nvPr/>
        </p:nvPicPr>
        <p:blipFill>
          <a:blip r:embed="rId4" cstate="print"/>
          <a:srcRect/>
          <a:stretch>
            <a:fillRect/>
          </a:stretch>
        </p:blipFill>
        <p:spPr bwMode="auto">
          <a:xfrm>
            <a:off x="500034" y="500042"/>
            <a:ext cx="3200400" cy="47625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extBox 1"/>
          <p:cNvSpPr txBox="1"/>
          <p:nvPr/>
        </p:nvSpPr>
        <p:spPr>
          <a:xfrm>
            <a:off x="2571736" y="428604"/>
            <a:ext cx="3429024" cy="830997"/>
          </a:xfrm>
          <a:prstGeom prst="rect">
            <a:avLst/>
          </a:prstGeom>
          <a:noFill/>
        </p:spPr>
        <p:txBody>
          <a:bodyPr wrap="square" rtlCol="0">
            <a:spAutoFit/>
          </a:bodyPr>
          <a:lstStyle/>
          <a:p>
            <a:pPr algn="ctr"/>
            <a:r>
              <a:rPr lang="en-NZ" sz="4800" dirty="0" smtClean="0"/>
              <a:t>The Spire </a:t>
            </a:r>
            <a:endParaRPr lang="en-NZ" sz="4800" dirty="0"/>
          </a:p>
        </p:txBody>
      </p:sp>
      <p:sp>
        <p:nvSpPr>
          <p:cNvPr id="4" name="TextBox 3"/>
          <p:cNvSpPr txBox="1"/>
          <p:nvPr/>
        </p:nvSpPr>
        <p:spPr>
          <a:xfrm>
            <a:off x="857224" y="4143380"/>
            <a:ext cx="4214842" cy="1477328"/>
          </a:xfrm>
          <a:prstGeom prst="rect">
            <a:avLst/>
          </a:prstGeom>
          <a:noFill/>
        </p:spPr>
        <p:txBody>
          <a:bodyPr wrap="square" rtlCol="0">
            <a:spAutoFit/>
          </a:bodyPr>
          <a:lstStyle/>
          <a:p>
            <a:r>
              <a:rPr lang="en-NZ" dirty="0" smtClean="0"/>
              <a:t>The crowning point on the Burj Khalifa is it’s spire, reaching over 200m it secures the title of worlds tallest building as well finishing the creation off perfectly.</a:t>
            </a:r>
            <a:endParaRPr lang="en-NZ" dirty="0"/>
          </a:p>
        </p:txBody>
      </p:sp>
      <p:pic>
        <p:nvPicPr>
          <p:cNvPr id="2050" name="Picture 2" descr="Mick Flaherty, an engineer, works on top of the world's tallest building.">
            <a:hlinkClick r:id="rId3"/>
          </p:cNvPr>
          <p:cNvPicPr>
            <a:picLocks noChangeAspect="1" noChangeArrowheads="1"/>
          </p:cNvPicPr>
          <p:nvPr/>
        </p:nvPicPr>
        <p:blipFill>
          <a:blip r:embed="rId4" cstate="print"/>
          <a:srcRect/>
          <a:stretch>
            <a:fillRect/>
          </a:stretch>
        </p:blipFill>
        <p:spPr bwMode="auto">
          <a:xfrm>
            <a:off x="714348" y="1357298"/>
            <a:ext cx="4000528" cy="2522073"/>
          </a:xfrm>
          <a:prstGeom prst="rect">
            <a:avLst/>
          </a:prstGeom>
          <a:noFill/>
        </p:spPr>
      </p:pic>
      <p:pic>
        <p:nvPicPr>
          <p:cNvPr id="2052" name="Picture 4" descr="http://www.molon.de/galleries/UAE/Dubai/Burj-Khalifa/images01/09%20Top%20of%20Burj%20Khalifa%20with%20finishing%20spire.jpg"/>
          <p:cNvPicPr>
            <a:picLocks noChangeAspect="1" noChangeArrowheads="1"/>
          </p:cNvPicPr>
          <p:nvPr/>
        </p:nvPicPr>
        <p:blipFill>
          <a:blip r:embed="rId5" cstate="print"/>
          <a:srcRect l="34270" t="19058" r="37078"/>
          <a:stretch>
            <a:fillRect/>
          </a:stretch>
        </p:blipFill>
        <p:spPr bwMode="auto">
          <a:xfrm>
            <a:off x="6643702" y="1214422"/>
            <a:ext cx="1428760" cy="5157780"/>
          </a:xfrm>
          <a:prstGeom prst="rect">
            <a:avLst/>
          </a:prstGeom>
          <a:noFill/>
        </p:spPr>
      </p:pic>
      <p:sp>
        <p:nvSpPr>
          <p:cNvPr id="7" name="TextBox 6"/>
          <p:cNvSpPr txBox="1"/>
          <p:nvPr/>
        </p:nvSpPr>
        <p:spPr>
          <a:xfrm>
            <a:off x="5072066" y="2428868"/>
            <a:ext cx="1143008" cy="1477328"/>
          </a:xfrm>
          <a:prstGeom prst="rect">
            <a:avLst/>
          </a:prstGeom>
          <a:noFill/>
        </p:spPr>
        <p:txBody>
          <a:bodyPr wrap="square" rtlCol="0">
            <a:spAutoFit/>
          </a:bodyPr>
          <a:lstStyle/>
          <a:p>
            <a:r>
              <a:rPr lang="en-NZ" dirty="0" smtClean="0"/>
              <a:t>Nick Flaherty 800m above ground</a:t>
            </a:r>
            <a:endParaRPr lang="en-NZ" dirty="0"/>
          </a:p>
        </p:txBody>
      </p:sp>
      <p:sp>
        <p:nvSpPr>
          <p:cNvPr id="8" name="Bent-Up Arrow 7"/>
          <p:cNvSpPr/>
          <p:nvPr/>
        </p:nvSpPr>
        <p:spPr>
          <a:xfrm rot="16200000">
            <a:off x="4822033" y="1821645"/>
            <a:ext cx="571504" cy="64294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5-Point Star 8">
            <a:hlinkClick r:id="rId6" action="ppaction://hlinksldjump"/>
          </p:cNvPr>
          <p:cNvSpPr/>
          <p:nvPr/>
        </p:nvSpPr>
        <p:spPr>
          <a:xfrm>
            <a:off x="7956376" y="51516"/>
            <a:ext cx="1043608" cy="83671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Marina Bay Sands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5643570" y="1857364"/>
            <a:ext cx="3092269" cy="4495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357158" y="1500174"/>
            <a:ext cx="4927600" cy="3695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Marina Bay Sands</a:t>
            </a:r>
            <a:endParaRPr lang="en-US" dirty="0"/>
          </a:p>
        </p:txBody>
      </p:sp>
      <p:pic>
        <p:nvPicPr>
          <p:cNvPr id="2051" name="Picture 3"/>
          <p:cNvPicPr>
            <a:picLocks noChangeAspect="1" noChangeArrowheads="1"/>
          </p:cNvPicPr>
          <p:nvPr/>
        </p:nvPicPr>
        <p:blipFill>
          <a:blip r:embed="rId3" cstate="print"/>
          <a:srcRect/>
          <a:stretch>
            <a:fillRect/>
          </a:stretch>
        </p:blipFill>
        <p:spPr bwMode="auto">
          <a:xfrm>
            <a:off x="457200" y="2438400"/>
            <a:ext cx="7315200" cy="3392006"/>
          </a:xfrm>
          <a:prstGeom prst="rect">
            <a:avLst/>
          </a:prstGeom>
          <a:noFill/>
          <a:ln w="9525">
            <a:noFill/>
            <a:miter lim="800000"/>
            <a:headEnd/>
            <a:tailEnd/>
          </a:ln>
          <a:effectLst/>
        </p:spPr>
      </p:pic>
      <p:sp>
        <p:nvSpPr>
          <p:cNvPr id="4" name="TextBox 3"/>
          <p:cNvSpPr txBox="1"/>
          <p:nvPr/>
        </p:nvSpPr>
        <p:spPr>
          <a:xfrm>
            <a:off x="4724400" y="1524000"/>
            <a:ext cx="2971800" cy="1477328"/>
          </a:xfrm>
          <a:prstGeom prst="rect">
            <a:avLst/>
          </a:prstGeom>
          <a:noFill/>
        </p:spPr>
        <p:txBody>
          <a:bodyPr wrap="square" rtlCol="0">
            <a:spAutoFit/>
          </a:bodyPr>
          <a:lstStyle/>
          <a:p>
            <a:r>
              <a:rPr lang="en-US" dirty="0" smtClean="0"/>
              <a:t>The Marina Bay Sands is a integrated resort, on marina bay in Singapore. It </a:t>
            </a:r>
            <a:r>
              <a:rPr lang="en-US" dirty="0" smtClean="0">
                <a:solidFill>
                  <a:srgbClr val="002060"/>
                </a:solidFill>
              </a:rPr>
              <a:t>is the worlds most expensive resort. </a:t>
            </a:r>
            <a:endParaRPr lang="en-US" dirty="0">
              <a:solidFill>
                <a:srgbClr val="00206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Marina Bay Sands - Design </a:t>
            </a:r>
            <a:endParaRPr lang="en-US" dirty="0"/>
          </a:p>
        </p:txBody>
      </p:sp>
      <p:pic>
        <p:nvPicPr>
          <p:cNvPr id="4" name="Picture 5"/>
          <p:cNvPicPr>
            <a:picLocks noChangeAspect="1" noChangeArrowheads="1"/>
          </p:cNvPicPr>
          <p:nvPr/>
        </p:nvPicPr>
        <p:blipFill>
          <a:blip r:embed="rId3" cstate="print"/>
          <a:srcRect/>
          <a:stretch>
            <a:fillRect/>
          </a:stretch>
        </p:blipFill>
        <p:spPr bwMode="auto">
          <a:xfrm>
            <a:off x="4267200" y="1600200"/>
            <a:ext cx="4419600" cy="4419600"/>
          </a:xfrm>
          <a:prstGeom prst="rect">
            <a:avLst/>
          </a:prstGeom>
          <a:noFill/>
          <a:ln w="9525">
            <a:noFill/>
            <a:miter lim="800000"/>
            <a:headEnd/>
            <a:tailEnd/>
          </a:ln>
          <a:effectLst/>
        </p:spPr>
      </p:pic>
      <p:cxnSp>
        <p:nvCxnSpPr>
          <p:cNvPr id="6" name="Straight Arrow Connector 5"/>
          <p:cNvCxnSpPr>
            <a:stCxn id="9" idx="3"/>
          </p:cNvCxnSpPr>
          <p:nvPr/>
        </p:nvCxnSpPr>
        <p:spPr>
          <a:xfrm>
            <a:off x="2362200" y="2927866"/>
            <a:ext cx="4038600" cy="439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1295400" y="2743200"/>
            <a:ext cx="1066800" cy="369332"/>
          </a:xfrm>
          <a:prstGeom prst="rect">
            <a:avLst/>
          </a:prstGeom>
          <a:noFill/>
        </p:spPr>
        <p:txBody>
          <a:bodyPr wrap="square" rtlCol="0">
            <a:spAutoFit/>
          </a:bodyPr>
          <a:lstStyle/>
          <a:p>
            <a:r>
              <a:rPr lang="en-US" dirty="0" smtClean="0"/>
              <a:t>Casino</a:t>
            </a:r>
            <a:endParaRPr lang="en-US" dirty="0"/>
          </a:p>
        </p:txBody>
      </p:sp>
      <p:cxnSp>
        <p:nvCxnSpPr>
          <p:cNvPr id="10" name="Straight Arrow Connector 9"/>
          <p:cNvCxnSpPr>
            <a:stCxn id="14" idx="3"/>
          </p:cNvCxnSpPr>
          <p:nvPr/>
        </p:nvCxnSpPr>
        <p:spPr>
          <a:xfrm>
            <a:off x="3124200" y="3904566"/>
            <a:ext cx="2438400" cy="11246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1" name="Straight Arrow Connector 10"/>
          <p:cNvCxnSpPr>
            <a:stCxn id="14" idx="3"/>
          </p:cNvCxnSpPr>
          <p:nvPr/>
        </p:nvCxnSpPr>
        <p:spPr>
          <a:xfrm flipV="1">
            <a:off x="3124200" y="3733800"/>
            <a:ext cx="2971800" cy="17076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4" name="TextBox 13"/>
          <p:cNvSpPr txBox="1"/>
          <p:nvPr/>
        </p:nvSpPr>
        <p:spPr>
          <a:xfrm>
            <a:off x="762000" y="3581400"/>
            <a:ext cx="2362200" cy="646331"/>
          </a:xfrm>
          <a:prstGeom prst="rect">
            <a:avLst/>
          </a:prstGeom>
          <a:noFill/>
        </p:spPr>
        <p:txBody>
          <a:bodyPr wrap="square" rtlCol="0">
            <a:spAutoFit/>
          </a:bodyPr>
          <a:lstStyle/>
          <a:p>
            <a:r>
              <a:rPr lang="en-US" dirty="0" smtClean="0"/>
              <a:t>Convention centre</a:t>
            </a:r>
          </a:p>
          <a:p>
            <a:r>
              <a:rPr lang="en-US" dirty="0"/>
              <a:t>a</a:t>
            </a:r>
            <a:r>
              <a:rPr lang="en-US" dirty="0" smtClean="0"/>
              <a:t>nd Shopping centre</a:t>
            </a:r>
            <a:endParaRPr lang="en-US" dirty="0"/>
          </a:p>
        </p:txBody>
      </p:sp>
      <p:cxnSp>
        <p:nvCxnSpPr>
          <p:cNvPr id="17" name="Straight Arrow Connector 16"/>
          <p:cNvCxnSpPr>
            <a:stCxn id="21" idx="3"/>
          </p:cNvCxnSpPr>
          <p:nvPr/>
        </p:nvCxnSpPr>
        <p:spPr>
          <a:xfrm flipV="1">
            <a:off x="2895600" y="3962400"/>
            <a:ext cx="4038600" cy="123756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1" name="TextBox 20"/>
          <p:cNvSpPr txBox="1"/>
          <p:nvPr/>
        </p:nvSpPr>
        <p:spPr>
          <a:xfrm>
            <a:off x="609600" y="4876800"/>
            <a:ext cx="2286000" cy="646331"/>
          </a:xfrm>
          <a:prstGeom prst="rect">
            <a:avLst/>
          </a:prstGeom>
          <a:noFill/>
        </p:spPr>
        <p:txBody>
          <a:bodyPr wrap="square" rtlCol="0">
            <a:spAutoFit/>
          </a:bodyPr>
          <a:lstStyle/>
          <a:p>
            <a:r>
              <a:rPr lang="en-US" dirty="0" smtClean="0"/>
              <a:t>Hotel and sands skypark</a:t>
            </a:r>
          </a:p>
        </p:txBody>
      </p:sp>
      <p:cxnSp>
        <p:nvCxnSpPr>
          <p:cNvPr id="33" name="Straight Arrow Connector 32"/>
          <p:cNvCxnSpPr>
            <a:stCxn id="34" idx="3"/>
          </p:cNvCxnSpPr>
          <p:nvPr/>
        </p:nvCxnSpPr>
        <p:spPr>
          <a:xfrm>
            <a:off x="2743200" y="2151966"/>
            <a:ext cx="3124200" cy="17796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838200" y="1828800"/>
            <a:ext cx="1905000" cy="646331"/>
          </a:xfrm>
          <a:prstGeom prst="rect">
            <a:avLst/>
          </a:prstGeom>
          <a:noFill/>
        </p:spPr>
        <p:txBody>
          <a:bodyPr wrap="square" rtlCol="0">
            <a:spAutoFit/>
          </a:bodyPr>
          <a:lstStyle/>
          <a:p>
            <a:r>
              <a:rPr lang="en-US" dirty="0" smtClean="0"/>
              <a:t>Art and science museum</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Marina Bays Sands - Skypark</a:t>
            </a:r>
            <a:endParaRPr lang="en-US" dirty="0"/>
          </a:p>
        </p:txBody>
      </p:sp>
      <p:pic>
        <p:nvPicPr>
          <p:cNvPr id="3075" name="Picture 3"/>
          <p:cNvPicPr>
            <a:picLocks noChangeAspect="1" noChangeArrowheads="1"/>
          </p:cNvPicPr>
          <p:nvPr/>
        </p:nvPicPr>
        <p:blipFill>
          <a:blip r:embed="rId3" cstate="print"/>
          <a:srcRect t="-112" r="40871" b="19575"/>
          <a:stretch>
            <a:fillRect/>
          </a:stretch>
        </p:blipFill>
        <p:spPr bwMode="auto">
          <a:xfrm>
            <a:off x="457200" y="1371600"/>
            <a:ext cx="4102100" cy="2590800"/>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cstate="print"/>
          <a:srcRect/>
          <a:stretch>
            <a:fillRect/>
          </a:stretch>
        </p:blipFill>
        <p:spPr bwMode="auto">
          <a:xfrm>
            <a:off x="457200" y="4114800"/>
            <a:ext cx="4734520" cy="2514600"/>
          </a:xfrm>
          <a:prstGeom prst="rect">
            <a:avLst/>
          </a:prstGeom>
          <a:noFill/>
          <a:ln w="9525">
            <a:noFill/>
            <a:miter lim="800000"/>
            <a:headEnd/>
            <a:tailEnd/>
          </a:ln>
          <a:effectLst/>
        </p:spPr>
      </p:pic>
      <p:sp>
        <p:nvSpPr>
          <p:cNvPr id="7" name="TextBox 6"/>
          <p:cNvSpPr txBox="1"/>
          <p:nvPr/>
        </p:nvSpPr>
        <p:spPr>
          <a:xfrm>
            <a:off x="5105400" y="1676400"/>
            <a:ext cx="3581400" cy="1477328"/>
          </a:xfrm>
          <a:prstGeom prst="rect">
            <a:avLst/>
          </a:prstGeom>
          <a:noFill/>
        </p:spPr>
        <p:txBody>
          <a:bodyPr wrap="square" rtlCol="0">
            <a:spAutoFit/>
          </a:bodyPr>
          <a:lstStyle/>
          <a:p>
            <a:r>
              <a:rPr lang="en-US" dirty="0" smtClean="0"/>
              <a:t>The sands skypark is a park at the very top of the resort. It spans the roof tops of the hotel towers and acts as a viewing deck.</a:t>
            </a:r>
            <a:endParaRPr lang="en-US" dirty="0"/>
          </a:p>
        </p:txBody>
      </p:sp>
      <p:pic>
        <p:nvPicPr>
          <p:cNvPr id="3077" name="Picture 5"/>
          <p:cNvPicPr>
            <a:picLocks noChangeAspect="1" noChangeArrowheads="1"/>
          </p:cNvPicPr>
          <p:nvPr/>
        </p:nvPicPr>
        <p:blipFill>
          <a:blip r:embed="rId5" cstate="print"/>
          <a:srcRect/>
          <a:stretch>
            <a:fillRect/>
          </a:stretch>
        </p:blipFill>
        <p:spPr bwMode="auto">
          <a:xfrm>
            <a:off x="5367139" y="3657600"/>
            <a:ext cx="3776862" cy="2944772"/>
          </a:xfrm>
          <a:prstGeom prst="rect">
            <a:avLst/>
          </a:prstGeom>
          <a:noFill/>
          <a:ln w="9525">
            <a:noFill/>
            <a:miter lim="800000"/>
            <a:headEnd/>
            <a:tailEnd/>
          </a:ln>
          <a:effectLst/>
        </p:spPr>
      </p:pic>
      <p:sp>
        <p:nvSpPr>
          <p:cNvPr id="8" name="5-Point Star 7">
            <a:hlinkClick r:id="rId6" action="ppaction://hlinksldjump"/>
          </p:cNvPr>
          <p:cNvSpPr/>
          <p:nvPr/>
        </p:nvSpPr>
        <p:spPr>
          <a:xfrm>
            <a:off x="7956376" y="51516"/>
            <a:ext cx="1043608" cy="83671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il_fi" descr="http://blog.lib.umn.edu/chen1319/architecture/taipei%20101.jpg"/>
          <p:cNvPicPr>
            <a:picLocks noChangeAspect="1" noChangeArrowheads="1"/>
          </p:cNvPicPr>
          <p:nvPr/>
        </p:nvPicPr>
        <p:blipFill>
          <a:blip r:embed="rId3" r:link="rId4" cstate="print"/>
          <a:srcRect/>
          <a:stretch>
            <a:fillRect/>
          </a:stretch>
        </p:blipFill>
        <p:spPr bwMode="auto">
          <a:xfrm>
            <a:off x="1571604" y="1071546"/>
            <a:ext cx="5857916" cy="5207037"/>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5" name="Rectangle 4"/>
          <p:cNvSpPr/>
          <p:nvPr/>
        </p:nvSpPr>
        <p:spPr>
          <a:xfrm>
            <a:off x="2493612" y="0"/>
            <a:ext cx="4150090" cy="1015663"/>
          </a:xfrm>
          <a:prstGeom prst="rect">
            <a:avLst/>
          </a:prstGeom>
          <a:noFill/>
        </p:spPr>
        <p:txBody>
          <a:bodyPr wrap="square" lIns="91440" tIns="45720" rIns="91440" bIns="45720">
            <a:spAutoFit/>
          </a:bodyPr>
          <a:lstStyle/>
          <a:p>
            <a:pPr algn="ctr"/>
            <a:r>
              <a:rPr lang="en-US" sz="6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Taipei 101</a:t>
            </a:r>
            <a:endParaRPr lang="en-US" sz="6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28728" y="1648414"/>
            <a:ext cx="626036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World Trade Centre’s</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6215106"/>
          </a:xfrm>
        </p:spPr>
        <p:txBody>
          <a:bodyPr>
            <a:normAutofit lnSpcReduction="10000"/>
          </a:bodyPr>
          <a:lstStyle/>
          <a:p>
            <a:endParaRPr lang="en-NZ" dirty="0" smtClean="0"/>
          </a:p>
          <a:p>
            <a:r>
              <a:rPr lang="en-NZ" sz="2800" dirty="0" smtClean="0">
                <a:solidFill>
                  <a:schemeClr val="bg1"/>
                </a:solidFill>
              </a:rPr>
              <a:t>The Taipei 101 skyscraper is found in Taiwan.</a:t>
            </a:r>
          </a:p>
          <a:p>
            <a:endParaRPr lang="en-NZ" sz="2800" dirty="0">
              <a:solidFill>
                <a:schemeClr val="bg1"/>
              </a:solidFill>
            </a:endParaRPr>
          </a:p>
          <a:p>
            <a:r>
              <a:rPr lang="en-NZ" sz="2800" dirty="0" smtClean="0">
                <a:solidFill>
                  <a:schemeClr val="bg1"/>
                </a:solidFill>
              </a:rPr>
              <a:t>It has an impressive height of 508.2m (1670.6ft).</a:t>
            </a:r>
          </a:p>
          <a:p>
            <a:endParaRPr lang="en-NZ" sz="2800" dirty="0">
              <a:solidFill>
                <a:schemeClr val="bg1"/>
              </a:solidFill>
            </a:endParaRPr>
          </a:p>
          <a:p>
            <a:r>
              <a:rPr lang="en-NZ" sz="2800" dirty="0" smtClean="0">
                <a:solidFill>
                  <a:schemeClr val="bg1"/>
                </a:solidFill>
              </a:rPr>
              <a:t>It was constructed from 1999 – 2004</a:t>
            </a:r>
          </a:p>
          <a:p>
            <a:endParaRPr lang="en-NZ" sz="2800" dirty="0">
              <a:solidFill>
                <a:schemeClr val="bg1"/>
              </a:solidFill>
            </a:endParaRPr>
          </a:p>
          <a:p>
            <a:r>
              <a:rPr lang="en-NZ" sz="2800" dirty="0" smtClean="0">
                <a:solidFill>
                  <a:schemeClr val="bg1"/>
                </a:solidFill>
              </a:rPr>
              <a:t>It has 101 stories above the ground and 5 underground</a:t>
            </a:r>
          </a:p>
          <a:p>
            <a:pPr>
              <a:buNone/>
            </a:pPr>
            <a:endParaRPr lang="en-NZ" sz="2800" dirty="0" smtClean="0">
              <a:solidFill>
                <a:schemeClr val="bg1"/>
              </a:solidFill>
            </a:endParaRPr>
          </a:p>
          <a:p>
            <a:r>
              <a:rPr lang="en-NZ" sz="2800" dirty="0" smtClean="0">
                <a:solidFill>
                  <a:schemeClr val="bg1"/>
                </a:solidFill>
              </a:rPr>
              <a:t>The Taipei 101 includes: office, communication, conference room, library, observation, restaurant, retail and a fitness centre.</a:t>
            </a:r>
          </a:p>
          <a:p>
            <a:endParaRPr lang="en-NZ" dirty="0"/>
          </a:p>
          <a:p>
            <a:endParaRPr lang="en-NZ" dirty="0" smtClean="0"/>
          </a:p>
          <a:p>
            <a:endParaRPr lang="en-NZ" dirty="0"/>
          </a:p>
          <a:p>
            <a:endParaRPr lang="en-NZ" dirty="0" smtClean="0"/>
          </a:p>
          <a:p>
            <a:endParaRPr lang="en-NZ" dirty="0"/>
          </a:p>
          <a:p>
            <a:endParaRPr lang="en-NZ"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smtClean="0"/>
              <a:t>Structure</a:t>
            </a:r>
            <a:r>
              <a:rPr lang="en-NZ" dirty="0" smtClean="0"/>
              <a:t> </a:t>
            </a:r>
            <a:endParaRPr lang="en-NZ" dirty="0"/>
          </a:p>
        </p:txBody>
      </p:sp>
      <p:sp>
        <p:nvSpPr>
          <p:cNvPr id="3" name="Content Placeholder 2"/>
          <p:cNvSpPr>
            <a:spLocks noGrp="1"/>
          </p:cNvSpPr>
          <p:nvPr>
            <p:ph idx="1"/>
          </p:nvPr>
        </p:nvSpPr>
        <p:spPr>
          <a:xfrm>
            <a:off x="457200" y="1214422"/>
            <a:ext cx="8229600" cy="5357850"/>
          </a:xfrm>
        </p:spPr>
        <p:txBody>
          <a:bodyPr/>
          <a:lstStyle/>
          <a:p>
            <a:endParaRPr lang="en-NZ" sz="2800" dirty="0" smtClean="0"/>
          </a:p>
          <a:p>
            <a:r>
              <a:rPr lang="en-NZ" sz="2800" dirty="0" smtClean="0">
                <a:solidFill>
                  <a:schemeClr val="bg1"/>
                </a:solidFill>
              </a:rPr>
              <a:t>The </a:t>
            </a:r>
            <a:r>
              <a:rPr lang="en-NZ" sz="2800" dirty="0">
                <a:solidFill>
                  <a:schemeClr val="bg1"/>
                </a:solidFill>
              </a:rPr>
              <a:t>T</a:t>
            </a:r>
            <a:r>
              <a:rPr lang="en-NZ" sz="2800" dirty="0" smtClean="0">
                <a:solidFill>
                  <a:schemeClr val="bg1"/>
                </a:solidFill>
              </a:rPr>
              <a:t>aipei 101 is designed to hold up against typhoon winds and earthquake tremors that are common in this area of Asia.</a:t>
            </a:r>
          </a:p>
          <a:p>
            <a:endParaRPr lang="en-NZ" sz="2800" dirty="0" smtClean="0">
              <a:solidFill>
                <a:schemeClr val="bg1"/>
              </a:solidFill>
            </a:endParaRPr>
          </a:p>
          <a:p>
            <a:r>
              <a:rPr lang="en-NZ" sz="2800" dirty="0" smtClean="0">
                <a:solidFill>
                  <a:schemeClr val="bg1"/>
                </a:solidFill>
              </a:rPr>
              <a:t>Taipei 101 is flexible </a:t>
            </a:r>
            <a:r>
              <a:rPr lang="en-NZ" sz="2800" dirty="0">
                <a:solidFill>
                  <a:schemeClr val="bg1"/>
                </a:solidFill>
              </a:rPr>
              <a:t>in strong </a:t>
            </a:r>
            <a:r>
              <a:rPr lang="en-NZ" sz="2800" dirty="0" smtClean="0">
                <a:solidFill>
                  <a:schemeClr val="bg1"/>
                </a:solidFill>
              </a:rPr>
              <a:t>winds enough </a:t>
            </a:r>
            <a:r>
              <a:rPr lang="en-NZ" sz="2800" dirty="0">
                <a:solidFill>
                  <a:schemeClr val="bg1"/>
                </a:solidFill>
              </a:rPr>
              <a:t>to prevent large sideways </a:t>
            </a:r>
            <a:r>
              <a:rPr lang="en-NZ" sz="2800" dirty="0" smtClean="0">
                <a:solidFill>
                  <a:schemeClr val="bg1"/>
                </a:solidFill>
              </a:rPr>
              <a:t>movement. Flexibility </a:t>
            </a:r>
            <a:r>
              <a:rPr lang="en-NZ" sz="2800" dirty="0">
                <a:solidFill>
                  <a:schemeClr val="bg1"/>
                </a:solidFill>
              </a:rPr>
              <a:t>prevents structural damage while resistance ensures comfort for the occupants and protection of </a:t>
            </a:r>
            <a:r>
              <a:rPr lang="en-NZ" sz="2800" dirty="0" smtClean="0">
                <a:solidFill>
                  <a:schemeClr val="bg1"/>
                </a:solidFill>
              </a:rPr>
              <a:t>glass.</a:t>
            </a:r>
          </a:p>
          <a:p>
            <a:pPr>
              <a:buNone/>
            </a:pPr>
            <a:r>
              <a:rPr lang="en-NZ" sz="2800" dirty="0" smtClean="0"/>
              <a:t> </a:t>
            </a:r>
          </a:p>
          <a:p>
            <a:pPr>
              <a:buNone/>
            </a:pPr>
            <a:endParaRPr lang="en-NZ"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6143668"/>
          </a:xfrm>
        </p:spPr>
        <p:txBody>
          <a:bodyPr>
            <a:normAutofit fontScale="92500" lnSpcReduction="20000"/>
          </a:bodyPr>
          <a:lstStyle/>
          <a:p>
            <a:pPr>
              <a:buNone/>
            </a:pPr>
            <a:r>
              <a:rPr lang="en-NZ" sz="2800" dirty="0" smtClean="0">
                <a:solidFill>
                  <a:schemeClr val="bg1"/>
                </a:solidFill>
              </a:rPr>
              <a:t>A Tuned Mass Damper is a device placed in buildings to prevent: </a:t>
            </a:r>
            <a:r>
              <a:rPr lang="en-NZ" sz="2800" dirty="0">
                <a:solidFill>
                  <a:schemeClr val="bg1"/>
                </a:solidFill>
              </a:rPr>
              <a:t>discomfort, </a:t>
            </a:r>
            <a:r>
              <a:rPr lang="en-NZ" sz="2800" dirty="0" smtClean="0">
                <a:solidFill>
                  <a:schemeClr val="bg1"/>
                </a:solidFill>
              </a:rPr>
              <a:t>damage and outright structural failure.</a:t>
            </a:r>
          </a:p>
          <a:p>
            <a:pPr>
              <a:buNone/>
            </a:pPr>
            <a:endParaRPr lang="en-NZ" sz="2800" dirty="0">
              <a:solidFill>
                <a:schemeClr val="bg1"/>
              </a:solidFill>
            </a:endParaRPr>
          </a:p>
          <a:p>
            <a:pPr>
              <a:buNone/>
            </a:pPr>
            <a:endParaRPr lang="en-NZ" sz="2800" dirty="0" smtClean="0">
              <a:solidFill>
                <a:schemeClr val="bg1"/>
              </a:solidFill>
            </a:endParaRPr>
          </a:p>
          <a:p>
            <a:pPr>
              <a:buNone/>
            </a:pPr>
            <a:endParaRPr lang="en-NZ" sz="2800" dirty="0">
              <a:solidFill>
                <a:schemeClr val="bg1"/>
              </a:solidFill>
            </a:endParaRPr>
          </a:p>
          <a:p>
            <a:pPr>
              <a:buNone/>
            </a:pPr>
            <a:r>
              <a:rPr lang="en-NZ" sz="2800" dirty="0" smtClean="0">
                <a:solidFill>
                  <a:schemeClr val="bg1"/>
                </a:solidFill>
              </a:rPr>
              <a:t>The dampers </a:t>
            </a:r>
            <a:r>
              <a:rPr lang="en-NZ" sz="2800" dirty="0">
                <a:solidFill>
                  <a:schemeClr val="bg1"/>
                </a:solidFill>
              </a:rPr>
              <a:t>are huge concrete blocks or steel bodies </a:t>
            </a:r>
            <a:r>
              <a:rPr lang="en-NZ" sz="2800" dirty="0" smtClean="0">
                <a:solidFill>
                  <a:schemeClr val="bg1"/>
                </a:solidFill>
              </a:rPr>
              <a:t>placed </a:t>
            </a:r>
            <a:r>
              <a:rPr lang="en-NZ" sz="2800" dirty="0">
                <a:solidFill>
                  <a:schemeClr val="bg1"/>
                </a:solidFill>
              </a:rPr>
              <a:t>in </a:t>
            </a:r>
            <a:r>
              <a:rPr lang="en-NZ" sz="2800" dirty="0" smtClean="0">
                <a:solidFill>
                  <a:schemeClr val="bg1"/>
                </a:solidFill>
              </a:rPr>
              <a:t>skyscrapers, it moves </a:t>
            </a:r>
            <a:r>
              <a:rPr lang="en-NZ" sz="2800" dirty="0">
                <a:solidFill>
                  <a:schemeClr val="bg1"/>
                </a:solidFill>
              </a:rPr>
              <a:t>in opposition to the </a:t>
            </a:r>
            <a:r>
              <a:rPr lang="en-NZ" sz="2800" dirty="0" smtClean="0">
                <a:solidFill>
                  <a:schemeClr val="bg1"/>
                </a:solidFill>
              </a:rPr>
              <a:t>resonance frequency oscillations </a:t>
            </a:r>
            <a:r>
              <a:rPr lang="en-NZ" sz="2800" dirty="0">
                <a:solidFill>
                  <a:schemeClr val="bg1"/>
                </a:solidFill>
              </a:rPr>
              <a:t>of the structure by </a:t>
            </a:r>
            <a:r>
              <a:rPr lang="en-NZ" sz="2800" dirty="0" smtClean="0">
                <a:solidFill>
                  <a:schemeClr val="bg1"/>
                </a:solidFill>
              </a:rPr>
              <a:t>movement </a:t>
            </a:r>
            <a:r>
              <a:rPr lang="en-NZ" sz="2800" dirty="0">
                <a:solidFill>
                  <a:schemeClr val="bg1"/>
                </a:solidFill>
              </a:rPr>
              <a:t>of </a:t>
            </a:r>
            <a:r>
              <a:rPr lang="en-NZ" sz="2800" dirty="0" smtClean="0">
                <a:solidFill>
                  <a:schemeClr val="bg1"/>
                </a:solidFill>
              </a:rPr>
              <a:t>springs.</a:t>
            </a:r>
          </a:p>
          <a:p>
            <a:pPr>
              <a:buNone/>
            </a:pPr>
            <a:endParaRPr lang="en-NZ" sz="2800" dirty="0" smtClean="0">
              <a:solidFill>
                <a:schemeClr val="bg1"/>
              </a:solidFill>
            </a:endParaRPr>
          </a:p>
          <a:p>
            <a:pPr>
              <a:buNone/>
            </a:pPr>
            <a:endParaRPr lang="en-NZ" sz="2800" dirty="0" smtClean="0">
              <a:solidFill>
                <a:schemeClr val="bg1"/>
              </a:solidFill>
            </a:endParaRPr>
          </a:p>
          <a:p>
            <a:pPr>
              <a:buNone/>
            </a:pPr>
            <a:endParaRPr lang="en-NZ" sz="2800" dirty="0" smtClean="0">
              <a:solidFill>
                <a:schemeClr val="bg1"/>
              </a:solidFill>
            </a:endParaRPr>
          </a:p>
          <a:p>
            <a:pPr>
              <a:buNone/>
            </a:pPr>
            <a:endParaRPr lang="en-NZ" sz="2800" dirty="0" smtClean="0">
              <a:solidFill>
                <a:schemeClr val="bg1"/>
              </a:solidFill>
            </a:endParaRPr>
          </a:p>
          <a:p>
            <a:pPr>
              <a:buNone/>
            </a:pPr>
            <a:r>
              <a:rPr lang="en-NZ" sz="2800" dirty="0" smtClean="0">
                <a:solidFill>
                  <a:schemeClr val="bg1"/>
                </a:solidFill>
                <a:hlinkClick r:id="rId3"/>
              </a:rPr>
              <a:t>http://www.youtube.com/watch?v=NYSgd1XSZXc</a:t>
            </a:r>
            <a:endParaRPr lang="en-NZ" sz="2800" dirty="0" smtClean="0">
              <a:solidFill>
                <a:schemeClr val="bg1"/>
              </a:solidFill>
            </a:endParaRPr>
          </a:p>
          <a:p>
            <a:pPr>
              <a:buNone/>
            </a:pPr>
            <a:endParaRPr lang="en-NZ" sz="2800" dirty="0"/>
          </a:p>
        </p:txBody>
      </p:sp>
      <p:pic>
        <p:nvPicPr>
          <p:cNvPr id="5" name="il_fi" descr="http://wapedia.mobi/thumb/2efc497/en/fixed/470/310/Taipei_101_Tuned_Mass_Damper_2010.jpg?format=jpg"/>
          <p:cNvPicPr>
            <a:picLocks noChangeAspect="1" noChangeArrowheads="1"/>
          </p:cNvPicPr>
          <p:nvPr/>
        </p:nvPicPr>
        <p:blipFill>
          <a:blip r:embed="rId4" r:link="rId5" cstate="print"/>
          <a:srcRect/>
          <a:stretch>
            <a:fillRect/>
          </a:stretch>
        </p:blipFill>
        <p:spPr bwMode="auto">
          <a:xfrm>
            <a:off x="4164462" y="980728"/>
            <a:ext cx="3071834" cy="1412146"/>
          </a:xfrm>
          <a:prstGeom prst="rect">
            <a:avLst/>
          </a:prstGeom>
          <a:noFill/>
          <a:ln w="9525">
            <a:noFill/>
            <a:miter lim="800000"/>
            <a:headEnd/>
            <a:tailEnd/>
          </a:ln>
        </p:spPr>
      </p:pic>
      <p:pic>
        <p:nvPicPr>
          <p:cNvPr id="3075" name="il_fi" descr="http://media.nowpublic.net/images/d8/0/d8082b3f189adbe63767b31b568d95d2.jpg"/>
          <p:cNvPicPr>
            <a:picLocks noChangeAspect="1" noChangeArrowheads="1"/>
          </p:cNvPicPr>
          <p:nvPr/>
        </p:nvPicPr>
        <p:blipFill>
          <a:blip r:embed="rId6" r:link="rId7" cstate="print"/>
          <a:srcRect/>
          <a:stretch>
            <a:fillRect/>
          </a:stretch>
        </p:blipFill>
        <p:spPr bwMode="auto">
          <a:xfrm>
            <a:off x="4572000" y="3571876"/>
            <a:ext cx="3714776" cy="19026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786478"/>
          </a:xfrm>
        </p:spPr>
        <p:txBody>
          <a:bodyPr>
            <a:normAutofit lnSpcReduction="10000"/>
          </a:bodyPr>
          <a:lstStyle/>
          <a:p>
            <a:r>
              <a:rPr lang="en-NZ" dirty="0" smtClean="0">
                <a:solidFill>
                  <a:schemeClr val="bg1"/>
                </a:solidFill>
              </a:rPr>
              <a:t>The Taipei 101 has the </a:t>
            </a:r>
            <a:r>
              <a:rPr lang="en-NZ" dirty="0">
                <a:solidFill>
                  <a:schemeClr val="bg1"/>
                </a:solidFill>
              </a:rPr>
              <a:t>world’s largest passive tuned mass </a:t>
            </a:r>
            <a:r>
              <a:rPr lang="en-NZ" dirty="0" smtClean="0">
                <a:solidFill>
                  <a:schemeClr val="bg1"/>
                </a:solidFill>
              </a:rPr>
              <a:t>wind and earthquake damper, it weighs </a:t>
            </a:r>
            <a:r>
              <a:rPr lang="en-NZ" dirty="0">
                <a:solidFill>
                  <a:schemeClr val="bg1"/>
                </a:solidFill>
              </a:rPr>
              <a:t>660 metric tons with a diameter of 5.5 meters, suspended from Level 92 to Level </a:t>
            </a:r>
            <a:r>
              <a:rPr lang="en-NZ" dirty="0" smtClean="0">
                <a:solidFill>
                  <a:schemeClr val="bg1"/>
                </a:solidFill>
              </a:rPr>
              <a:t>88.</a:t>
            </a:r>
            <a:r>
              <a:rPr lang="en-NZ" dirty="0">
                <a:solidFill>
                  <a:schemeClr val="bg1"/>
                </a:solidFill>
              </a:rPr>
              <a:t>  </a:t>
            </a:r>
          </a:p>
          <a:p>
            <a:pPr>
              <a:buNone/>
            </a:pPr>
            <a:endParaRPr lang="en-NZ" dirty="0" smtClean="0">
              <a:solidFill>
                <a:schemeClr val="bg1"/>
              </a:solidFill>
            </a:endParaRPr>
          </a:p>
          <a:p>
            <a:pPr>
              <a:buNone/>
            </a:pPr>
            <a:endParaRPr lang="en-NZ" dirty="0">
              <a:solidFill>
                <a:schemeClr val="bg1"/>
              </a:solidFill>
            </a:endParaRPr>
          </a:p>
          <a:p>
            <a:pPr>
              <a:buNone/>
            </a:pPr>
            <a:r>
              <a:rPr lang="en-NZ" dirty="0">
                <a:solidFill>
                  <a:schemeClr val="bg1"/>
                </a:solidFill>
              </a:rPr>
              <a:t> </a:t>
            </a:r>
          </a:p>
          <a:p>
            <a:endParaRPr lang="en-NZ" dirty="0" smtClean="0">
              <a:solidFill>
                <a:schemeClr val="bg1"/>
              </a:solidFill>
            </a:endParaRPr>
          </a:p>
          <a:p>
            <a:endParaRPr lang="en-NZ" dirty="0">
              <a:solidFill>
                <a:schemeClr val="bg1"/>
              </a:solidFill>
            </a:endParaRPr>
          </a:p>
          <a:p>
            <a:endParaRPr lang="en-NZ" dirty="0" smtClean="0">
              <a:solidFill>
                <a:schemeClr val="bg1"/>
              </a:solidFill>
            </a:endParaRPr>
          </a:p>
          <a:p>
            <a:r>
              <a:rPr lang="en-NZ" dirty="0" smtClean="0">
                <a:solidFill>
                  <a:schemeClr val="bg1"/>
                </a:solidFill>
              </a:rPr>
              <a:t>It</a:t>
            </a:r>
            <a:r>
              <a:rPr lang="en-NZ" dirty="0">
                <a:solidFill>
                  <a:schemeClr val="bg1"/>
                </a:solidFill>
              </a:rPr>
              <a:t>  </a:t>
            </a:r>
            <a:r>
              <a:rPr lang="en-NZ" dirty="0" smtClean="0">
                <a:solidFill>
                  <a:schemeClr val="bg1"/>
                </a:solidFill>
              </a:rPr>
              <a:t>helps the building </a:t>
            </a:r>
            <a:r>
              <a:rPr lang="en-NZ" dirty="0">
                <a:solidFill>
                  <a:schemeClr val="bg1"/>
                </a:solidFill>
              </a:rPr>
              <a:t>to ensure stability of the tower and comfort for the occupiers.</a:t>
            </a:r>
          </a:p>
          <a:p>
            <a:pPr>
              <a:buNone/>
            </a:pPr>
            <a:endParaRPr lang="en-NZ" dirty="0"/>
          </a:p>
        </p:txBody>
      </p:sp>
      <p:pic>
        <p:nvPicPr>
          <p:cNvPr id="4098" name="il_fi" descr="http://upload.wikimedia.org/wikipedia/commons/archive/1/15/20100408191721!Taipei_101_Tuned_Mass_Damper.png"/>
          <p:cNvPicPr>
            <a:picLocks noChangeAspect="1" noChangeArrowheads="1"/>
          </p:cNvPicPr>
          <p:nvPr/>
        </p:nvPicPr>
        <p:blipFill>
          <a:blip r:embed="rId3" r:link="rId4" cstate="print"/>
          <a:srcRect/>
          <a:stretch>
            <a:fillRect/>
          </a:stretch>
        </p:blipFill>
        <p:spPr bwMode="auto">
          <a:xfrm>
            <a:off x="2771800" y="2118114"/>
            <a:ext cx="3960440" cy="27510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smtClean="0"/>
              <a:t>Design</a:t>
            </a:r>
            <a:endParaRPr lang="en-NZ" b="1" dirty="0"/>
          </a:p>
        </p:txBody>
      </p:sp>
      <p:sp>
        <p:nvSpPr>
          <p:cNvPr id="3" name="Content Placeholder 2"/>
          <p:cNvSpPr>
            <a:spLocks noGrp="1"/>
          </p:cNvSpPr>
          <p:nvPr>
            <p:ph idx="1"/>
          </p:nvPr>
        </p:nvSpPr>
        <p:spPr>
          <a:xfrm>
            <a:off x="457200" y="1214422"/>
            <a:ext cx="8229600" cy="5429288"/>
          </a:xfrm>
        </p:spPr>
        <p:txBody>
          <a:bodyPr>
            <a:normAutofit lnSpcReduction="10000"/>
          </a:bodyPr>
          <a:lstStyle/>
          <a:p>
            <a:pPr>
              <a:buNone/>
            </a:pPr>
            <a:endParaRPr lang="en-NZ" sz="2800" dirty="0" smtClean="0"/>
          </a:p>
          <a:p>
            <a:pPr>
              <a:buNone/>
            </a:pPr>
            <a:r>
              <a:rPr lang="en-NZ" sz="2800" dirty="0" smtClean="0">
                <a:solidFill>
                  <a:schemeClr val="bg1"/>
                </a:solidFill>
              </a:rPr>
              <a:t>The </a:t>
            </a:r>
            <a:r>
              <a:rPr lang="en-NZ" sz="2800" dirty="0">
                <a:solidFill>
                  <a:schemeClr val="bg1"/>
                </a:solidFill>
              </a:rPr>
              <a:t>design achieves both strength and flexibility for the tower through the use of high-performance steel construction. Thirty-six columns </a:t>
            </a:r>
            <a:r>
              <a:rPr lang="en-NZ" sz="2800" dirty="0" smtClean="0">
                <a:solidFill>
                  <a:schemeClr val="bg1"/>
                </a:solidFill>
              </a:rPr>
              <a:t>supporting, </a:t>
            </a:r>
            <a:r>
              <a:rPr lang="en-NZ" sz="2800" dirty="0">
                <a:solidFill>
                  <a:schemeClr val="bg1"/>
                </a:solidFill>
              </a:rPr>
              <a:t>including eight "mega-columns" packed with 10,000-psi concrete</a:t>
            </a:r>
            <a:r>
              <a:rPr lang="en-NZ" sz="2800" dirty="0" smtClean="0">
                <a:solidFill>
                  <a:schemeClr val="bg1"/>
                </a:solidFill>
              </a:rPr>
              <a:t>. </a:t>
            </a:r>
            <a:r>
              <a:rPr lang="en-NZ" sz="2800" dirty="0">
                <a:solidFill>
                  <a:schemeClr val="bg1"/>
                </a:solidFill>
              </a:rPr>
              <a:t>Every eight floors, outrigger trusses connect the columns in the building's core to those on the exterior</a:t>
            </a:r>
            <a:r>
              <a:rPr lang="en-NZ" sz="2800" dirty="0" smtClean="0">
                <a:solidFill>
                  <a:schemeClr val="bg1"/>
                </a:solidFill>
              </a:rPr>
              <a:t>.</a:t>
            </a:r>
          </a:p>
          <a:p>
            <a:pPr>
              <a:buNone/>
            </a:pPr>
            <a:endParaRPr lang="en-NZ" sz="2800" dirty="0">
              <a:solidFill>
                <a:schemeClr val="bg1"/>
              </a:solidFill>
            </a:endParaRPr>
          </a:p>
          <a:p>
            <a:r>
              <a:rPr lang="en-NZ" sz="2800" dirty="0" smtClean="0">
                <a:solidFill>
                  <a:schemeClr val="bg1"/>
                </a:solidFill>
              </a:rPr>
              <a:t>The Tower is built on 380 concrete piles, sunk 80 meters into the ground.</a:t>
            </a:r>
          </a:p>
          <a:p>
            <a:pPr>
              <a:buNone/>
            </a:pPr>
            <a:endParaRPr lang="en-NZ" sz="2800" dirty="0"/>
          </a:p>
          <a:p>
            <a:pPr>
              <a:buNone/>
            </a:pPr>
            <a:endParaRPr lang="en-NZ" dirty="0"/>
          </a:p>
        </p:txBody>
      </p:sp>
      <p:pic>
        <p:nvPicPr>
          <p:cNvPr id="4" name="Picture 2" descr="http://www.taipei-101.com.tw/en/Tower/images/building/pict_05_2_03.jpg"/>
          <p:cNvPicPr>
            <a:picLocks noChangeAspect="1" noChangeArrowheads="1"/>
          </p:cNvPicPr>
          <p:nvPr/>
        </p:nvPicPr>
        <p:blipFill>
          <a:blip r:embed="rId3" cstate="print"/>
          <a:srcRect/>
          <a:stretch>
            <a:fillRect/>
          </a:stretch>
        </p:blipFill>
        <p:spPr bwMode="auto">
          <a:xfrm>
            <a:off x="5286380" y="5786454"/>
            <a:ext cx="2143140" cy="9286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6143668"/>
          </a:xfrm>
        </p:spPr>
        <p:txBody>
          <a:bodyPr>
            <a:normAutofit/>
          </a:bodyPr>
          <a:lstStyle/>
          <a:p>
            <a:r>
              <a:rPr lang="en-NZ" sz="2400" dirty="0" smtClean="0">
                <a:solidFill>
                  <a:schemeClr val="bg1"/>
                </a:solidFill>
              </a:rPr>
              <a:t>Massive Steel Outrigger Trusses span between the columns on every eight floors. </a:t>
            </a:r>
          </a:p>
          <a:p>
            <a:endParaRPr lang="en-NZ" sz="2400" dirty="0">
              <a:solidFill>
                <a:schemeClr val="bg1"/>
              </a:solidFill>
            </a:endParaRPr>
          </a:p>
          <a:p>
            <a:endParaRPr lang="en-NZ" sz="2400" dirty="0" smtClean="0">
              <a:solidFill>
                <a:schemeClr val="bg1"/>
              </a:solidFill>
            </a:endParaRPr>
          </a:p>
          <a:p>
            <a:r>
              <a:rPr lang="en-NZ" sz="2400" dirty="0" smtClean="0">
                <a:solidFill>
                  <a:schemeClr val="bg1"/>
                </a:solidFill>
              </a:rPr>
              <a:t>The structure is reinforced by a Moment Frame System linking the columns on all floors. </a:t>
            </a:r>
          </a:p>
          <a:p>
            <a:endParaRPr lang="en-NZ" sz="2400" dirty="0">
              <a:solidFill>
                <a:schemeClr val="bg1"/>
              </a:solidFill>
            </a:endParaRPr>
          </a:p>
          <a:p>
            <a:pPr>
              <a:buNone/>
            </a:pPr>
            <a:endParaRPr lang="en-NZ" sz="2400" dirty="0" smtClean="0">
              <a:solidFill>
                <a:schemeClr val="bg1"/>
              </a:solidFill>
            </a:endParaRPr>
          </a:p>
          <a:p>
            <a:r>
              <a:rPr lang="en-NZ" sz="2400" dirty="0" smtClean="0">
                <a:solidFill>
                  <a:schemeClr val="bg1"/>
                </a:solidFill>
              </a:rPr>
              <a:t>36 columns provide vertical support, including eight mega columns around the perimeter.</a:t>
            </a:r>
          </a:p>
          <a:p>
            <a:endParaRPr lang="en-NZ" sz="2400" dirty="0">
              <a:solidFill>
                <a:schemeClr val="bg1"/>
              </a:solidFill>
            </a:endParaRPr>
          </a:p>
          <a:p>
            <a:r>
              <a:rPr lang="en-NZ" sz="2400" dirty="0" smtClean="0">
                <a:solidFill>
                  <a:schemeClr val="bg1"/>
                </a:solidFill>
              </a:rPr>
              <a:t>The world’s largest passive tuned mass wind damper, suspended from level 92 down to level 88, helps to ensure stability and comfort. </a:t>
            </a:r>
          </a:p>
          <a:p>
            <a:endParaRPr lang="en-NZ" sz="2800" dirty="0" smtClean="0"/>
          </a:p>
          <a:p>
            <a:endParaRPr lang="en-NZ" dirty="0"/>
          </a:p>
          <a:p>
            <a:endParaRPr lang="en-NZ" dirty="0" smtClean="0"/>
          </a:p>
          <a:p>
            <a:endParaRPr lang="en-NZ" dirty="0" smtClean="0"/>
          </a:p>
          <a:p>
            <a:endParaRPr lang="en-NZ" dirty="0" smtClean="0"/>
          </a:p>
          <a:p>
            <a:pPr>
              <a:buNone/>
            </a:pPr>
            <a:endParaRPr lang="en-NZ" dirty="0"/>
          </a:p>
        </p:txBody>
      </p:sp>
      <p:pic>
        <p:nvPicPr>
          <p:cNvPr id="2051" name="Picture 6" descr="http://www.taipei-101.com.tw/en/Tower/images/building/pict_05_3_03.jpg"/>
          <p:cNvPicPr>
            <a:picLocks noChangeAspect="1" noChangeArrowheads="1"/>
          </p:cNvPicPr>
          <p:nvPr/>
        </p:nvPicPr>
        <p:blipFill>
          <a:blip r:embed="rId3" cstate="print"/>
          <a:srcRect/>
          <a:stretch>
            <a:fillRect/>
          </a:stretch>
        </p:blipFill>
        <p:spPr bwMode="auto">
          <a:xfrm>
            <a:off x="5868144" y="764704"/>
            <a:ext cx="2071702" cy="1214446"/>
          </a:xfrm>
          <a:prstGeom prst="rect">
            <a:avLst/>
          </a:prstGeom>
          <a:noFill/>
          <a:ln w="9525">
            <a:noFill/>
            <a:miter lim="800000"/>
            <a:headEnd/>
            <a:tailEnd/>
          </a:ln>
        </p:spPr>
      </p:pic>
      <p:pic>
        <p:nvPicPr>
          <p:cNvPr id="2052" name="Picture 10" descr="http://www.taipei-101.com.tw/en/Tower/images/building/pict_05_5_03.jpg"/>
          <p:cNvPicPr>
            <a:picLocks noChangeAspect="1" noChangeArrowheads="1"/>
          </p:cNvPicPr>
          <p:nvPr/>
        </p:nvPicPr>
        <p:blipFill>
          <a:blip r:embed="rId4" cstate="print"/>
          <a:srcRect/>
          <a:stretch>
            <a:fillRect/>
          </a:stretch>
        </p:blipFill>
        <p:spPr bwMode="auto">
          <a:xfrm>
            <a:off x="6156176" y="2564904"/>
            <a:ext cx="1602416" cy="1138649"/>
          </a:xfrm>
          <a:prstGeom prst="rect">
            <a:avLst/>
          </a:prstGeom>
          <a:noFill/>
          <a:ln w="9525">
            <a:noFill/>
            <a:miter lim="800000"/>
            <a:headEnd/>
            <a:tailEnd/>
          </a:ln>
        </p:spPr>
      </p:pic>
      <p:pic>
        <p:nvPicPr>
          <p:cNvPr id="2053" name="Picture 8" descr="http://www.taipei-101.com.tw/en/Tower/images/building/pict_05_4_03.jpg"/>
          <p:cNvPicPr>
            <a:picLocks noChangeAspect="1" noChangeArrowheads="1"/>
          </p:cNvPicPr>
          <p:nvPr/>
        </p:nvPicPr>
        <p:blipFill>
          <a:blip r:embed="rId5" cstate="print"/>
          <a:srcRect/>
          <a:stretch>
            <a:fillRect/>
          </a:stretch>
        </p:blipFill>
        <p:spPr bwMode="auto">
          <a:xfrm>
            <a:off x="6444208" y="4149080"/>
            <a:ext cx="1714512" cy="785818"/>
          </a:xfrm>
          <a:prstGeom prst="rect">
            <a:avLst/>
          </a:prstGeom>
          <a:noFill/>
          <a:ln w="9525">
            <a:noFill/>
            <a:miter lim="800000"/>
            <a:headEnd/>
            <a:tailEnd/>
          </a:ln>
        </p:spPr>
      </p:pic>
      <p:pic>
        <p:nvPicPr>
          <p:cNvPr id="2054" name="Picture 4" descr="http://www.taipei-101.com.tw/en/Tower/images/building/pict_05_1_03.jpg"/>
          <p:cNvPicPr>
            <a:picLocks noChangeAspect="1" noChangeArrowheads="1"/>
          </p:cNvPicPr>
          <p:nvPr/>
        </p:nvPicPr>
        <p:blipFill>
          <a:blip r:embed="rId6" cstate="print"/>
          <a:srcRect/>
          <a:stretch>
            <a:fillRect/>
          </a:stretch>
        </p:blipFill>
        <p:spPr bwMode="auto">
          <a:xfrm>
            <a:off x="5868144" y="5733256"/>
            <a:ext cx="1806470" cy="1053767"/>
          </a:xfrm>
          <a:prstGeom prst="rect">
            <a:avLst/>
          </a:prstGeom>
          <a:noFill/>
          <a:ln w="9525">
            <a:noFill/>
            <a:miter lim="800000"/>
            <a:headEnd/>
            <a:tailEnd/>
          </a:ln>
        </p:spPr>
      </p:pic>
      <p:sp>
        <p:nvSpPr>
          <p:cNvPr id="7" name="5-Point Star 6">
            <a:hlinkClick r:id="rId7" action="ppaction://hlinksldjump"/>
          </p:cNvPr>
          <p:cNvSpPr/>
          <p:nvPr/>
        </p:nvSpPr>
        <p:spPr>
          <a:xfrm>
            <a:off x="7956376" y="51516"/>
            <a:ext cx="1043608" cy="83671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200400"/>
            <a:ext cx="6777062" cy="2871806"/>
          </a:xfrm>
        </p:spPr>
        <p:txBody>
          <a:bodyPr>
            <a:normAutofit fontScale="92500"/>
          </a:bodyPr>
          <a:lstStyle/>
          <a:p>
            <a:r>
              <a:rPr lang="en-NZ" dirty="0" smtClean="0"/>
              <a:t>All of these buildings had their own structural advantages, whether it be support to withstand the forces of nature or using revolutionary materials such as bricks for the colosseum. Architects are imagining buildings with new and innovative materials and technology. The wonders of the world that are pushing the boundaries now will soon be forgotten as new super structures are created.</a:t>
            </a:r>
            <a:endParaRPr lang="en-NZ" dirty="0"/>
          </a:p>
        </p:txBody>
      </p:sp>
      <p:sp>
        <p:nvSpPr>
          <p:cNvPr id="2" name="Title 1"/>
          <p:cNvSpPr>
            <a:spLocks noGrp="1"/>
          </p:cNvSpPr>
          <p:nvPr>
            <p:ph type="ctrTitle"/>
          </p:nvPr>
        </p:nvSpPr>
        <p:spPr/>
        <p:txBody>
          <a:bodyPr/>
          <a:lstStyle/>
          <a:p>
            <a:r>
              <a:rPr lang="en-NZ" dirty="0" smtClean="0"/>
              <a:t>Conclusion</a:t>
            </a:r>
            <a:endParaRPr lang="en-NZ"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39752" y="188640"/>
            <a:ext cx="4021165" cy="923330"/>
          </a:xfrm>
          <a:prstGeom prst="rect">
            <a:avLst/>
          </a:prstGeom>
          <a:noFill/>
        </p:spPr>
        <p:txBody>
          <a:bodyPr wrap="non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Bibliography</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TextBox 4"/>
          <p:cNvSpPr txBox="1"/>
          <p:nvPr/>
        </p:nvSpPr>
        <p:spPr>
          <a:xfrm>
            <a:off x="539552" y="1268760"/>
            <a:ext cx="8496944" cy="5078313"/>
          </a:xfrm>
          <a:prstGeom prst="rect">
            <a:avLst/>
          </a:prstGeom>
          <a:noFill/>
        </p:spPr>
        <p:txBody>
          <a:bodyPr wrap="square" rtlCol="0">
            <a:spAutoFit/>
          </a:bodyPr>
          <a:lstStyle/>
          <a:p>
            <a:r>
              <a:rPr lang="en-NZ" dirty="0" smtClean="0">
                <a:hlinkClick r:id="rId3"/>
              </a:rPr>
              <a:t>http://www.burjkhalifa.ae/language/en-us/the-tower.aspx</a:t>
            </a:r>
            <a:r>
              <a:rPr lang="en-NZ" dirty="0" smtClean="0"/>
              <a:t> </a:t>
            </a:r>
          </a:p>
          <a:p>
            <a:r>
              <a:rPr lang="en-NZ" dirty="0" smtClean="0">
                <a:hlinkClick r:id="rId4"/>
              </a:rPr>
              <a:t>http://en.wikipedia.org/wiki/burj_khalifa</a:t>
            </a:r>
            <a:endParaRPr lang="en-NZ" dirty="0" smtClean="0"/>
          </a:p>
          <a:p>
            <a:r>
              <a:rPr lang="en-NZ" dirty="0" smtClean="0">
                <a:hlinkClick r:id="rId5"/>
              </a:rPr>
              <a:t>http://burj-khalifa.eu</a:t>
            </a:r>
            <a:endParaRPr lang="en-NZ" dirty="0" smtClean="0"/>
          </a:p>
          <a:p>
            <a:r>
              <a:rPr lang="en-NZ" dirty="0" smtClean="0">
                <a:hlinkClick r:id="rId6"/>
              </a:rPr>
              <a:t>http://sydney.edu.au/engineering/civil/wtc.shtml</a:t>
            </a:r>
            <a:endParaRPr lang="en-NZ" dirty="0" smtClean="0"/>
          </a:p>
          <a:p>
            <a:r>
              <a:rPr lang="en-NZ" dirty="0" smtClean="0">
                <a:hlinkClick r:id="rId7"/>
              </a:rPr>
              <a:t>http://911research.wtc7.net/wtc/arch/core.html</a:t>
            </a:r>
            <a:endParaRPr lang="en-NZ" dirty="0" smtClean="0"/>
          </a:p>
          <a:p>
            <a:r>
              <a:rPr lang="en-NZ" dirty="0" smtClean="0">
                <a:hlinkClick r:id="rId8"/>
              </a:rPr>
              <a:t>http://www.skyscraper.org/TALLEST_TOWERS/t_wtc.htm</a:t>
            </a:r>
            <a:endParaRPr lang="en-NZ" dirty="0" smtClean="0"/>
          </a:p>
          <a:p>
            <a:r>
              <a:rPr lang="en-NZ" dirty="0" smtClean="0">
                <a:hlinkClick r:id="rId9"/>
              </a:rPr>
              <a:t>http://911research.wtc7.net/wtc/evidence/blueprints.html</a:t>
            </a:r>
            <a:endParaRPr lang="en-NZ" dirty="0" smtClean="0"/>
          </a:p>
          <a:p>
            <a:r>
              <a:rPr lang="en-NZ" dirty="0" smtClean="0">
                <a:hlinkClick r:id="rId10"/>
              </a:rPr>
              <a:t>http://www.themarinabaysands.com.sg/</a:t>
            </a:r>
            <a:r>
              <a:rPr lang="en-NZ" dirty="0" smtClean="0"/>
              <a:t> </a:t>
            </a:r>
          </a:p>
          <a:p>
            <a:r>
              <a:rPr lang="en-NZ" dirty="0" smtClean="0">
                <a:hlinkClick r:id="rId11"/>
              </a:rPr>
              <a:t>http://www.dailymail.co.uk/news/worldnews/article-1289194/Marina-Bay-Sands-resort-opens-Singapore.html</a:t>
            </a:r>
            <a:endParaRPr lang="en-NZ" dirty="0" smtClean="0"/>
          </a:p>
          <a:p>
            <a:r>
              <a:rPr lang="en-NZ" dirty="0" smtClean="0">
                <a:hlinkClick r:id="rId12"/>
              </a:rPr>
              <a:t>http://www.marinabaysands.com/SandsSkypark/Sands_Sky_Park.aspx</a:t>
            </a:r>
            <a:endParaRPr lang="en-NZ" dirty="0" smtClean="0"/>
          </a:p>
          <a:p>
            <a:r>
              <a:rPr lang="en-NZ" dirty="0" smtClean="0">
                <a:hlinkClick r:id="rId13"/>
              </a:rPr>
              <a:t>http://www.marinabaysands.com/?utm_source=google&amp;utm_medium=cpc&amp;utm_campaign=c2c</a:t>
            </a:r>
            <a:endParaRPr lang="en-NZ" dirty="0" smtClean="0"/>
          </a:p>
          <a:p>
            <a:r>
              <a:rPr lang="en-NZ" dirty="0" smtClean="0">
                <a:hlinkClick r:id="rId14"/>
              </a:rPr>
              <a:t>http://www.taipei-101.com.tw/en/Tower/buildind_05-1.html</a:t>
            </a:r>
            <a:endParaRPr lang="en-NZ" dirty="0" smtClean="0"/>
          </a:p>
          <a:p>
            <a:r>
              <a:rPr lang="en-NZ" dirty="0" smtClean="0">
                <a:hlinkClick r:id="rId15"/>
              </a:rPr>
              <a:t>http://skyscraperpage.com/cities/?buildingID=18</a:t>
            </a:r>
            <a:endParaRPr lang="en-NZ" dirty="0" smtClean="0"/>
          </a:p>
          <a:p>
            <a:r>
              <a:rPr lang="en-NZ" dirty="0" smtClean="0">
                <a:hlinkClick r:id="rId16"/>
              </a:rPr>
              <a:t>http://</a:t>
            </a:r>
            <a:r>
              <a:rPr lang="en-NZ" u="sng" dirty="0" smtClean="0">
                <a:solidFill>
                  <a:schemeClr val="accent5">
                    <a:lumMod val="40000"/>
                    <a:lumOff val="60000"/>
                  </a:schemeClr>
                </a:solidFill>
                <a:hlinkClick r:id="rId16"/>
              </a:rPr>
              <a:t>altlasobscura.com/place/tuned-mass-damper-of-taipei-101</a:t>
            </a:r>
            <a:endParaRPr lang="en-NZ" u="sng" dirty="0" smtClean="0">
              <a:solidFill>
                <a:schemeClr val="accent5">
                  <a:lumMod val="40000"/>
                  <a:lumOff val="60000"/>
                </a:schemeClr>
              </a:solidFill>
            </a:endParaRPr>
          </a:p>
          <a:p>
            <a:r>
              <a:rPr lang="en-NZ" u="sng" dirty="0" smtClean="0">
                <a:hlinkClick r:id="rId17"/>
              </a:rPr>
              <a:t>http://www.unrv.com/culture/colosseum.php</a:t>
            </a:r>
            <a:endParaRPr lang="en-NZ" dirty="0" smtClean="0"/>
          </a:p>
          <a:p>
            <a:r>
              <a:rPr lang="en-NZ" u="sng" dirty="0" smtClean="0">
                <a:hlinkClick r:id="rId18"/>
              </a:rPr>
              <a:t>http://www.oldandsold.com/articles10/famous-buildings-11.html</a:t>
            </a:r>
            <a:endParaRPr lang="en-NZ" dirty="0" smtClean="0"/>
          </a:p>
          <a:p>
            <a:r>
              <a:rPr lang="en-NZ" u="sng" dirty="0" smtClean="0">
                <a:hlinkClick r:id="rId19"/>
              </a:rPr>
              <a:t>http://www.mariamilani.com/colosseum/colosseum_structure.htm</a:t>
            </a:r>
            <a:endParaRPr lang="en-NZ" u="sng" dirty="0" smtClean="0">
              <a:solidFill>
                <a:schemeClr val="accent5">
                  <a:lumMod val="40000"/>
                  <a:lumOff val="6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57290" y="142852"/>
            <a:ext cx="6534161" cy="923330"/>
          </a:xfrm>
          <a:prstGeom prst="rect">
            <a:avLst/>
          </a:prstGeom>
          <a:noFill/>
        </p:spPr>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Idea of the Inner Core</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5" name="Picture 4" descr="fig_2_2.jpg"/>
          <p:cNvPicPr>
            <a:picLocks noChangeAspect="1"/>
          </p:cNvPicPr>
          <p:nvPr/>
        </p:nvPicPr>
        <p:blipFill>
          <a:blip r:embed="rId3" cstate="print"/>
          <a:stretch>
            <a:fillRect/>
          </a:stretch>
        </p:blipFill>
        <p:spPr>
          <a:xfrm>
            <a:off x="5572132" y="1214422"/>
            <a:ext cx="3279346" cy="3094882"/>
          </a:xfrm>
          <a:prstGeom prst="rect">
            <a:avLst/>
          </a:prstGeom>
        </p:spPr>
      </p:pic>
      <p:pic>
        <p:nvPicPr>
          <p:cNvPr id="6" name="Picture 5" descr="femacore.JPG"/>
          <p:cNvPicPr>
            <a:picLocks noChangeAspect="1"/>
          </p:cNvPicPr>
          <p:nvPr/>
        </p:nvPicPr>
        <p:blipFill>
          <a:blip r:embed="rId4" cstate="print">
            <a:clrChange>
              <a:clrFrom>
                <a:srgbClr val="FFFFFF"/>
              </a:clrFrom>
              <a:clrTo>
                <a:srgbClr val="FFFFFF">
                  <a:alpha val="0"/>
                </a:srgbClr>
              </a:clrTo>
            </a:clrChange>
          </a:blip>
          <a:stretch>
            <a:fillRect/>
          </a:stretch>
        </p:blipFill>
        <p:spPr>
          <a:xfrm>
            <a:off x="428596" y="4000504"/>
            <a:ext cx="2143125" cy="2590800"/>
          </a:xfrm>
          <a:prstGeom prst="rect">
            <a:avLst/>
          </a:prstGeom>
        </p:spPr>
      </p:pic>
      <p:sp>
        <p:nvSpPr>
          <p:cNvPr id="7" name="TextBox 6"/>
          <p:cNvSpPr txBox="1"/>
          <p:nvPr/>
        </p:nvSpPr>
        <p:spPr>
          <a:xfrm>
            <a:off x="285720" y="1643050"/>
            <a:ext cx="4929222" cy="2308324"/>
          </a:xfrm>
          <a:prstGeom prst="rect">
            <a:avLst/>
          </a:prstGeom>
          <a:noFill/>
        </p:spPr>
        <p:txBody>
          <a:bodyPr wrap="square" rtlCol="0">
            <a:spAutoFit/>
          </a:bodyPr>
          <a:lstStyle/>
          <a:p>
            <a:r>
              <a:rPr lang="en-NZ" dirty="0" smtClean="0"/>
              <a:t>Each tower was supported by a structural core extending from its foundation in the bedrock to the roof. This inner core housed all of the elevator’s  and stairwells as well as having a flooring system structurally independent of the outer walls. This entire core structure was 100% steel framed and was made to reduce weight and increase strength.</a:t>
            </a:r>
            <a:endParaRPr lang="en-NZ" dirty="0"/>
          </a:p>
        </p:txBody>
      </p:sp>
      <p:sp>
        <p:nvSpPr>
          <p:cNvPr id="8" name="TextBox 7"/>
          <p:cNvSpPr txBox="1"/>
          <p:nvPr/>
        </p:nvSpPr>
        <p:spPr>
          <a:xfrm>
            <a:off x="2714580" y="4500570"/>
            <a:ext cx="6429420" cy="1754326"/>
          </a:xfrm>
          <a:prstGeom prst="rect">
            <a:avLst/>
          </a:prstGeom>
          <a:noFill/>
        </p:spPr>
        <p:txBody>
          <a:bodyPr wrap="square" rtlCol="0">
            <a:spAutoFit/>
          </a:bodyPr>
          <a:lstStyle/>
          <a:p>
            <a:r>
              <a:rPr lang="en-NZ" dirty="0" smtClean="0"/>
              <a:t>The perimeter walls and the inner core were supported by cross-braces running horizontally all of the way up the buildings. </a:t>
            </a:r>
          </a:p>
          <a:p>
            <a:endParaRPr lang="en-NZ" dirty="0"/>
          </a:p>
          <a:p>
            <a:r>
              <a:rPr lang="en-NZ" dirty="0" smtClean="0"/>
              <a:t>Because of the WTC’s immense height, the steel framed core increased the structures strength, something which would prove to be important.</a:t>
            </a:r>
            <a:endParaRPr lang="en-NZ"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78969" y="142852"/>
            <a:ext cx="3890809" cy="923330"/>
          </a:xfrm>
          <a:prstGeom prst="rect">
            <a:avLst/>
          </a:prstGeom>
          <a:noFill/>
        </p:spPr>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Construction</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5" name="Picture 4" descr="uranium26_02.jpg"/>
          <p:cNvPicPr>
            <a:picLocks noChangeAspect="1"/>
          </p:cNvPicPr>
          <p:nvPr/>
        </p:nvPicPr>
        <p:blipFill>
          <a:blip r:embed="rId3" cstate="print"/>
          <a:srcRect l="9570" t="6348" r="18652" b="3333"/>
          <a:stretch>
            <a:fillRect/>
          </a:stretch>
        </p:blipFill>
        <p:spPr>
          <a:xfrm>
            <a:off x="6858016" y="1214422"/>
            <a:ext cx="2143140" cy="4065886"/>
          </a:xfrm>
          <a:prstGeom prst="rect">
            <a:avLst/>
          </a:prstGeom>
        </p:spPr>
      </p:pic>
      <p:pic>
        <p:nvPicPr>
          <p:cNvPr id="6" name="Picture 5" descr="wtc-core.jpg"/>
          <p:cNvPicPr>
            <a:picLocks noChangeAspect="1"/>
          </p:cNvPicPr>
          <p:nvPr/>
        </p:nvPicPr>
        <p:blipFill>
          <a:blip r:embed="rId4" cstate="print"/>
          <a:stretch>
            <a:fillRect/>
          </a:stretch>
        </p:blipFill>
        <p:spPr>
          <a:xfrm>
            <a:off x="214282" y="3857628"/>
            <a:ext cx="2175718" cy="2714620"/>
          </a:xfrm>
          <a:prstGeom prst="rect">
            <a:avLst/>
          </a:prstGeom>
        </p:spPr>
      </p:pic>
      <p:sp>
        <p:nvSpPr>
          <p:cNvPr id="7" name="TextBox 6"/>
          <p:cNvSpPr txBox="1"/>
          <p:nvPr/>
        </p:nvSpPr>
        <p:spPr>
          <a:xfrm>
            <a:off x="142844" y="1214422"/>
            <a:ext cx="6357982" cy="2585323"/>
          </a:xfrm>
          <a:prstGeom prst="rect">
            <a:avLst/>
          </a:prstGeom>
          <a:noFill/>
        </p:spPr>
        <p:txBody>
          <a:bodyPr wrap="square" rtlCol="0">
            <a:spAutoFit/>
          </a:bodyPr>
          <a:lstStyle/>
          <a:p>
            <a:r>
              <a:rPr lang="en-NZ" dirty="0" smtClean="0"/>
              <a:t>The WTC’s were the first skyscraper’s to be built without any masonry, instead they were mainly steel. When construction had finished in 1971 200,000 ton’s of steel had been used in each tower.  </a:t>
            </a:r>
          </a:p>
          <a:p>
            <a:endParaRPr lang="en-NZ" dirty="0" smtClean="0"/>
          </a:p>
          <a:p>
            <a:r>
              <a:rPr lang="en-NZ" dirty="0" smtClean="0"/>
              <a:t>Construction process’ which would usually have to be done in sequence could be done quickly and at the same time due to the openness of the hollow structure.</a:t>
            </a:r>
          </a:p>
          <a:p>
            <a:endParaRPr lang="en-NZ" dirty="0"/>
          </a:p>
        </p:txBody>
      </p:sp>
      <p:sp>
        <p:nvSpPr>
          <p:cNvPr id="8" name="TextBox 7"/>
          <p:cNvSpPr txBox="1"/>
          <p:nvPr/>
        </p:nvSpPr>
        <p:spPr>
          <a:xfrm>
            <a:off x="2643174" y="4143380"/>
            <a:ext cx="4071966" cy="1754326"/>
          </a:xfrm>
          <a:prstGeom prst="rect">
            <a:avLst/>
          </a:prstGeom>
          <a:noFill/>
        </p:spPr>
        <p:txBody>
          <a:bodyPr wrap="square" rtlCol="0">
            <a:spAutoFit/>
          </a:bodyPr>
          <a:lstStyle/>
          <a:p>
            <a:r>
              <a:rPr lang="en-NZ" dirty="0" smtClean="0"/>
              <a:t>The inner core of steel was constructed bit by bit, and the perimeter walls and floors were built around it. By the time the building was finished the steel beams in the core were the length of the building.</a:t>
            </a:r>
            <a:endParaRPr lang="en-NZ"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WTC animation.wmv">
            <a:hlinkClick r:id="" action="ppaction://media"/>
          </p:cNvPr>
          <p:cNvPicPr>
            <a:picLocks noRot="1" noChangeAspect="1"/>
          </p:cNvPicPr>
          <p:nvPr>
            <a:videoFile r:link="rId1"/>
          </p:nvPr>
        </p:nvPicPr>
        <p:blipFill>
          <a:blip r:embed="rId4" cstate="print"/>
          <a:stretch>
            <a:fillRect/>
          </a:stretch>
        </p:blipFill>
        <p:spPr>
          <a:xfrm>
            <a:off x="914400" y="685800"/>
            <a:ext cx="7315200" cy="548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9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42477" y="142852"/>
            <a:ext cx="3563797" cy="923330"/>
          </a:xfrm>
          <a:prstGeom prst="rect">
            <a:avLst/>
          </a:prstGeom>
          <a:noFill/>
        </p:spPr>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Destruction</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6" name="Picture 5" descr="wtc2collapse.jpg"/>
          <p:cNvPicPr>
            <a:picLocks noChangeAspect="1"/>
          </p:cNvPicPr>
          <p:nvPr/>
        </p:nvPicPr>
        <p:blipFill>
          <a:blip r:embed="rId3" cstate="print"/>
          <a:stretch>
            <a:fillRect/>
          </a:stretch>
        </p:blipFill>
        <p:spPr>
          <a:xfrm>
            <a:off x="78836" y="4429154"/>
            <a:ext cx="3474111" cy="2357432"/>
          </a:xfrm>
          <a:prstGeom prst="rect">
            <a:avLst/>
          </a:prstGeom>
        </p:spPr>
      </p:pic>
      <p:sp>
        <p:nvSpPr>
          <p:cNvPr id="7" name="TextBox 6"/>
          <p:cNvSpPr txBox="1"/>
          <p:nvPr/>
        </p:nvSpPr>
        <p:spPr>
          <a:xfrm>
            <a:off x="142844" y="1071546"/>
            <a:ext cx="6072230" cy="3416320"/>
          </a:xfrm>
          <a:prstGeom prst="rect">
            <a:avLst/>
          </a:prstGeom>
          <a:noFill/>
        </p:spPr>
        <p:txBody>
          <a:bodyPr wrap="square" rtlCol="0">
            <a:spAutoFit/>
          </a:bodyPr>
          <a:lstStyle/>
          <a:p>
            <a:r>
              <a:rPr lang="en-NZ" dirty="0" smtClean="0"/>
              <a:t>On September 11, 2001 two airliners, hijacked by Al Qaeda members were intentionally flown into the World Trade Centres. Within 2 hours of being hit, both towers had collapsed. The manner in which they did however has been hotly debated since.</a:t>
            </a:r>
          </a:p>
          <a:p>
            <a:r>
              <a:rPr lang="en-NZ" dirty="0" smtClean="0"/>
              <a:t>The towers ‘pancaked’ which means the stories falling above caused the ones below to collapse, making the building fall straight down.</a:t>
            </a:r>
          </a:p>
          <a:p>
            <a:r>
              <a:rPr lang="en-NZ" dirty="0" smtClean="0"/>
              <a:t>There remains some doubt regarding this story. Many people believe that the steel inside should have held it up and even if it did collapse that it shouldn’t have pancaked or fallen at the speed it did.</a:t>
            </a:r>
            <a:endParaRPr lang="en-NZ" dirty="0"/>
          </a:p>
        </p:txBody>
      </p:sp>
      <p:pic>
        <p:nvPicPr>
          <p:cNvPr id="8" name="Picture 7" descr="GJS-WTC25.jpg"/>
          <p:cNvPicPr>
            <a:picLocks noChangeAspect="1"/>
          </p:cNvPicPr>
          <p:nvPr/>
        </p:nvPicPr>
        <p:blipFill>
          <a:blip r:embed="rId4" cstate="print"/>
          <a:stretch>
            <a:fillRect/>
          </a:stretch>
        </p:blipFill>
        <p:spPr>
          <a:xfrm>
            <a:off x="6286512" y="1142984"/>
            <a:ext cx="2714626" cy="3619501"/>
          </a:xfrm>
          <a:prstGeom prst="rect">
            <a:avLst/>
          </a:prstGeom>
        </p:spPr>
      </p:pic>
      <p:sp>
        <p:nvSpPr>
          <p:cNvPr id="9" name="TextBox 8"/>
          <p:cNvSpPr txBox="1"/>
          <p:nvPr/>
        </p:nvSpPr>
        <p:spPr>
          <a:xfrm>
            <a:off x="3643306" y="5000636"/>
            <a:ext cx="5286412" cy="1477328"/>
          </a:xfrm>
          <a:prstGeom prst="rect">
            <a:avLst/>
          </a:prstGeom>
          <a:noFill/>
        </p:spPr>
        <p:txBody>
          <a:bodyPr wrap="square" rtlCol="0">
            <a:spAutoFit/>
          </a:bodyPr>
          <a:lstStyle/>
          <a:p>
            <a:r>
              <a:rPr lang="en-NZ" dirty="0" smtClean="0"/>
              <a:t>Post-9/11 reports have confirmed that the WTC’s were certainly strong enough to withstand the plane crash and that a internal fires wouldn’t have damaged or weakened the structure enough to destroy it.</a:t>
            </a:r>
            <a:endParaRPr lang="en-NZ" dirty="0"/>
          </a:p>
        </p:txBody>
      </p:sp>
      <p:sp>
        <p:nvSpPr>
          <p:cNvPr id="10" name="5-Point Star 9">
            <a:hlinkClick r:id="rId5" action="ppaction://hlinksldjump"/>
          </p:cNvPr>
          <p:cNvSpPr/>
          <p:nvPr/>
        </p:nvSpPr>
        <p:spPr>
          <a:xfrm>
            <a:off x="7956376" y="51516"/>
            <a:ext cx="1043608" cy="83671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2910" y="357166"/>
            <a:ext cx="7786742"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5">
                      <a:satMod val="175000"/>
                      <a:alpha val="40000"/>
                    </a:schemeClr>
                  </a:glow>
                  <a:outerShdw blurRad="50800" dist="39000" dir="5460000" algn="tl">
                    <a:srgbClr val="000000">
                      <a:alpha val="38000"/>
                    </a:srgbClr>
                  </a:outerShdw>
                </a:effectLst>
              </a:rPr>
              <a:t>Colosseum</a:t>
            </a:r>
            <a:endParaRPr lang="en-US" sz="9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5">
                    <a:satMod val="175000"/>
                    <a:alpha val="40000"/>
                  </a:schemeClr>
                </a:glow>
                <a:outerShdw blurRad="50800" dist="39000" dir="5460000" algn="tl">
                  <a:srgbClr val="000000">
                    <a:alpha val="38000"/>
                  </a:srgbClr>
                </a:outerShdw>
              </a:effectLst>
            </a:endParaRPr>
          </a:p>
        </p:txBody>
      </p:sp>
      <p:pic>
        <p:nvPicPr>
          <p:cNvPr id="16386" name="Picture 2" descr="http://pursuitist.com/wp-content/uploads/2010/08/colosseum.jpg"/>
          <p:cNvPicPr>
            <a:picLocks noChangeAspect="1" noChangeArrowheads="1"/>
          </p:cNvPicPr>
          <p:nvPr/>
        </p:nvPicPr>
        <p:blipFill>
          <a:blip r:embed="rId3" cstate="print"/>
          <a:srcRect/>
          <a:stretch>
            <a:fillRect/>
          </a:stretch>
        </p:blipFill>
        <p:spPr bwMode="auto">
          <a:xfrm>
            <a:off x="1571604" y="2143116"/>
            <a:ext cx="5819775" cy="384810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72132" y="4357694"/>
            <a:ext cx="3286116" cy="707886"/>
          </a:xfrm>
          <a:prstGeom prst="rect">
            <a:avLst/>
          </a:prstGeom>
          <a:noFill/>
        </p:spPr>
        <p:txBody>
          <a:bodyPr wrap="square" rtlCol="0">
            <a:spAutoFit/>
          </a:bodyPr>
          <a:lstStyle/>
          <a:p>
            <a:pPr>
              <a:buFont typeface="Arial" pitchFamily="34" charset="0"/>
              <a:buChar char="•"/>
            </a:pPr>
            <a:r>
              <a:rPr lang="en-NZ" sz="2000" b="1" dirty="0" smtClean="0">
                <a:latin typeface="Calibri" pitchFamily="34" charset="0"/>
              </a:rPr>
              <a:t>The Colosseum was the largest ever built.</a:t>
            </a:r>
            <a:endParaRPr lang="en-NZ" sz="2000" b="1" dirty="0">
              <a:latin typeface="Calibri" pitchFamily="34" charset="0"/>
            </a:endParaRPr>
          </a:p>
        </p:txBody>
      </p:sp>
      <p:sp>
        <p:nvSpPr>
          <p:cNvPr id="5126" name="AutoShape 6" descr="data:image/jpg;base64,/9j/4AAQSkZJRgABAQAAAQABAAD/2wCEAAkGBhQSEBUUEhQVFRUVFRQYFRYWFRUUFBUXFBYVFhUVFRQXHCYfFxkkGRQYHy8gJCcpLCwsFx4xNTAqNSYrLCkBCQoKDgwOGQ8PGiwkHyQtLCksLy8sLywqLCwxLCwsKiwsLCksLC8sLCwqLCwsLCwsLCwsLCwsLCwsLCwsLCwsLP/AABEIAMIBAwMBIgACEQEDEQH/xAAbAAABBQEBAAAAAAAAAAAAAAADAAIEBQYBB//EAEQQAAIBAgQDBgMECQMDAgcAAAECEQADBBIhMQVBUQYTImFxgTKRsQcjQqEUM1KCkrLB0fBicuFDovEV0hYkU2ODs8L/xAAaAQACAwEBAAAAAAAAAAAAAAABBAACAwUG/8QAMBEAAgIBAwMCBAUEAwAAAAAAAAECAxEEITESQVETIgVhcdEygZGx8BQzoeEjUsH/2gAMAwEAAhEDEQA/AIRpA1010V2DliBp4akBXYokOg10Gm04GoQU10GlXQKgDoNOBpBK7kqEOq1SLbUJLZoyJUISLbUVWoKLRhoJOg86hMDyaYagL2jsG5kzwToCRCMeYDHntVlVYzjL8LyWlBx2aAOtAuVMNyot01YqRGNNmnuKEaARE1ya4TXJqBOzTSa7XDUAcJphNONMNAsMJppp5ppqEBmmmntTKhBpobUVqE1BgLHA/qx7/U1yu4H9WPf6mlS75NVwDNdFOK0gKbMUdFdrkV2KARGkK6BXQKhByCiqtMUUe2KIDqpRBbp6JRlt0QAlSihYGtR8bj0twN2OyiJ169BVFxLikNF1wTEi2uqrvGYg/FodD0pHUa2FPtW78DlGjnbvwvJcXeLLMJ4j1Oij351Q4/ipyhnm4HzZAhAt+E6gk6DcdajD7y0Wfuz4hkVVIPgMAQd/i/8AFcw9krZFsiIAkDrG/lvXHsvtv/E9vB166KqeOfJTYm4z2RCEMGIgFiDqfEFI6T/grV9lu1aMqWLpKuAFVmaRcPSTs3QHfrNVq4YKo01IfUlQSGJ59Nao+NYRZIUAAgEActI9eR+db0WOp5RldWrVhnqdxaA9A4DxMYjC27nMiH8nXRvz19CKO4rupqSyjhtNPDI7ChMKkMKGVqEAEU0iistNIqEB0qdlroFQgMrTStGimMKhMgSKYwoxprVAgDTTT2FcigEE1DajMtCYVGAscD+rHv8AU0qWB/Vj3+ppUu+TRcDmrgpEUgKaMEOK10JXVooWoQDlpAUfJSFuoEai0e2tdt26I0KJYwBzOlB7LLCt9kFt1X8Q4wFUlWyovx3MpaNh4VA1Ov8A5qHxXiUIXZXNvkF0zHWAx/CNOY5VTcXvG4pKs2Q25CawMniAYD1Pi8hXE1Ovc30Vcd39jr6fRKK67efATHY2QjYdnRe8lyyqHMMJJkGQVM78qDjcL3l1WUjMQSxJO4Bg/menKpNnCSi6e3myyYHL66VNxODNu/bW4pRWUsYK5oBjbUKdRqdaQUYw3b3H3Jy2RCsYJu7XKrSCo0+IjxMx6nrVjheGi5bcq0FVJ+EmSPP4QJ6/Ki2MX3Vx2w5zIwKqCWgsB1MMwkD86bdRWUAgADU9ZEnrA8XrVXZKS22LKCXJEwKle7uRmIUyphZ02BIMGSNY0qq4xgoYEAKSCSo1CksWgNzAzRMDatKUIyZgTKkwNNPDP1qp4s8uFykSNDykASJ5nb51ZPfIMbYInYfiHd37lg/Dc8af7lHiA9VH/aK2rivNccjWmW6nxW2DD2OoNek4XELdtpcT4XUMPfl6jau5oreqHT4OLra+mfV5BFa5kqULVO/R66GBEglKGUqe2HoL2TUwTJEy0oorW64FqYICZaYVo7pQmFAgErXMtFC01loBAOlDijlaYVqBAlaE4o7UF6ASdgR92Pf6mlXcCPux7/U12sHyXXByK6KRrqimTAJbqSFqMoqRbNEmB4SiLbpIKMq0CAWhRJ0A3ql4lxExm8LQCyqGEqNfHcA1jTltp5UHtD2gQeFWjU5TlzAshAmDoVDEfI+9ffxReGJnMniOnimegiP86muFrdRK1+nDjv8AM7WkoVa9SfP7EPDgk3SQZdgCSZ8KmQF/MTpvOtW/D+Hd/cFsNklDuGJMzICjU6Dn05UexwoLnF0FWZAUKQVnbXKDJ1jfrrRcZda5OcDwW1tDnOgkmTEyQOmlc/rSWIfqP9LbzIjYnG2rVlhcKgq3haY0XlM7GDooJo6u1xlzMY7sBF2jQExpvoJO+gk1me1lg3byWLSFyF2A2nQSeUROu1bWxhSHRCDJVtgToFI1jz0nSqNY9z5Lp52RCw+CMIqjad99dxPXerU8OO4A09406nT5Vafo9izlViGbUhAMzsT+yg1b5VMxGAvMvhQWrfMvPfMI1C2xon7x9qxlb3L4S2fJkuFkM73HhUmBmYCYW3pqd/D5VJ4vYW5aQYdDedX1YKxAGRwSWgA6sOdaXs72Xw8rNpTDO3jLXNSEliGOWYA5chUvtD2lwiKV71GKj4Lf3mWJ3y+FfeKo7sv2plc4koM8a4ngXWe8ZfNQee0bf3qDhO0V+1bVLT5EUyFgNuTILEa6zVnxjjFi45zMQJMACWjTSPcGqUcUsr8NklZ1Z38UdQF2POupTOSX2FrYxb8m47HdpjilKuPvEAJI2YTE+RnlWpttXnX2Za4q8F+Hup15jOmU9OZr0xbNd/TScoJs4WoiozaQPLQ3tTUxbVcYCnUhVsrXsUE2qsHWgm1QaImQmt0zuamm1QmGtUZZEUpQ3SpLJXDbqoSvdKEwqe9mot1aBYiNQmo9xaA1VZYn4H9WPf6mlTsEPAPf6mlWD5Lo4RXVrpNOVZpkXCWhRgKEqxRFNEgZDUPtBxQWLJaYJ0B1MDm2nQfnFTErHdqeIFrwUT4GA0aMwBAdWXmrZj/BSmrt9Ovbl7Delq9SzfhblXhc10sxAAYLmUFssropAM65RBj+tatMCqWgCA4e2mVgNVO3M/DyOk6CoGDwhw1pAJV/GxB1VlKyuqnY5wDry8qPwC8XxWIRjItmyFGkAliW/lFeck87R4O/FeeSfaViW3yyqjmAFJygdNY2rvD8Bnd11JJUjXkCvz1BrSYHBKtvNcEDUjzJ2AUasTyGsmp/DuzSu7d4SM7KSqqVfKqmEdyZHxSQOkTvSjtSRrLEd2VlnhyIYtoblxmkpbAJJ6u2yqOrGPXarLC8GfOTduMGKgFLTAKgYj8cEsY0kRzij8R7ZYHh6m2Msj/p2QDrt4m2B05knyrzrH/aHfxF5zam0GEhVOYwIEZoEHnyqijOa2/2VVjlysI9H4vjbHC0Tu7aBnMMAfvcsTmZmlmHqayfar7W0Nkph7RJgZ7jRCkggwoOvPcjbasRbt3LmZrrbM4gy2YyPYa89ahcQtWrYbNuTtuwE/lpTENMs5kZbJbcruRMR2vv3fCGcA8p0M76bch8qj9zdufExjpJI+Ww36UDDYjM5yKIHNue3KrK1g7lzmx8l8I/KnGowJFORHXhqIRnZRJjxHQewq5TEWbCIMnfuxA7tQuUz6zUezwhAYYEHzG/vUyynd5YAGWfEB4tjPiqyfcrKPYs+wuEtpjmKHJKXFNhgc9twyFlBGmWBI5HlXokgV512Cv2f06610jvnCi0xkTowdRyzEZdCNYMV6DdGtd7Rf2snD1n9zAnu0G41dYUxTTuRM4WqNcYzRielNC60GyyQM9a4ik0RzXLd2Ko2WONboRozXqju9VCDegXEorNQ2qEIty3Ud7dTXFR7goBJOCXwD3+ppU/Br4B7/U0qXfJquCITTrd2KBmpwpgxwWFu4GpwWodpqm5po5K4JGGqj41hQmI/SCNbaLk0Uqzl5hue0wYOvSrdXgTVNxKwWvWkMwTccgjxSA0LI0MM2h10Ya8hy/idiVah3f8Z0vh9bdjl2HYDDm4VzjxHL4Rtp3c/EZCiIidhWm4Z2XS2TlyFi4e6XkhjBbUAHXbTkB56m4XwhEPe3Ht20WS1wmAnJgAfCNcoljvyMRWf7TfaWgixglIQB5u6gtJEm3Pi6ksfF6b15pylPaB220nhmy4hxfDcMCG+zXrzKYgLmAjZEmLan5nmTFedcY7c3sT3gRzaV2aLanWCAQHfpHz6Vm+IPcb728zEyN2kyCZg7mQOusjU1GtcQOyKAFLeIjqI8K0xGhcyMls9v1JJwqgBrrwGtsYBgabTJk8unpTcNjQMgtocw1mcq6nYgef5U+/wx1VXuBtYGZuQjkNlFSsJhC15EEeJEE7RJYz7DnWylHpymsBafVjuSMNhcReLKDC5pYW1gSdSM5ltwNjUPEYMJnV1KsBMEGZ0OvMxXqmAsizbAAEdYHz0rM9t2DtbYeFgpGaNSCy7RvBPMfi50ro7rNQ5TUPYts/P+foaahQrxBv3MwFrBAXTqPi1A6aV6HwHhysAqiDGo6etZHD4K5dd1CmVMq4Mazp4ToRodD89q9K7H8Pe1hvvSGZnJzBSsgQBKnYiD/hrdVR1N8aZSx+/GSO56WiVsVl9ir7U8DtrhmbXMMsNGgJI3jYeZ5xWKvK2RSBmJGo2mR516n2mX/5W56L/Oteeizr0/8AFdDV0woko1rCwIaS6d8XOx5eTL4zBMqhzoZGnIE66+8V7Rw/GC9Zt3V2uIremYSR7HT2rzrFYDMhHUdPLetH9mWOz4VrTfFZcx/tuSw/7s4pr4dbibj5FviFXtUl2NLcSobirNkoF20OeldpnHRWGaQapz2qA9qqNF0yLcM0M1IKUwiqFiMZobTRyKYRQCBy1wiitpUK5xayN71of/kT+9DOCJMKwoLrUS72mww/6ye0t9BUS72uww2dj6I/9QKo7I+UXVcn2NHg18A9/qaVVWA7VWTbBGfn+DzPnSrB2RzyaquXgGHoitQDTlNNC5MQVJttUO01SkNEhIX/ADlVjdwVmzb7+/otsCW1ZlBYEBAZ8RKhR6etQcOoJExHOdABzJPSsD257XnF3jbtsRYtkgcgerR1O/lMevD+JRlZZGK8HX0DUISkXfaLjx4hGQZLCR3dpT4QBPidvxNq3z85OcW9lbKqhjr4tl0y9NeojQa07gjPdti1bGVZgxoW01k8l1/Orng3De8xVqyR4QCXEcgdRI5HLHvXPbjUpfLf5jyTljYruI8KxBti/dRhbYgI0QnimAqzoPM79TROzWEW5eMgQjE6cyCQNOnP2Fei9usSRg2tASC1vmBlhlIYe4AjzrCdmuEs1vTMpLRmQ6x1IaVJk9K5sNU7dNKbWN2vy2Gq6n6sU/qa/tAgt8Pu5lDF1yrrBnQ5vQaH5VjeGYUnE9YAgglWBiNCp8+la3tLh7luyiXLneHLIGTuyAxAliGIYnLuI22FV/AFy3CWAiI94H9qtTUqdFlPLkm//P2RX1XdqXnhPBqbGDcW5a6WUwAHUC5vMB1gHbmo23rPdq9O7iCdY0n8STp7Vp+IY9DZQAjMDy6RWR49ezFNCx5Ab76/Sup8M2+Gtvlyfy7r7HO1WZa3fsvuS+xw8dwkDUj6mt1etBSI2ivPsAtyYt22+M5yYUJGviZiAJnaa0uH42pgXLiZpiFJuQOWqSNvOlNHJV65XTaUcPP6dhnWVys06hDd54D9pDOFf9z+daxuGwDMdAdxy8q1vFuIZcM7eIHK0AgDUDQmGOnyNYzg3HXLNmZYJXdRETqdNa6Gr1Veol11bpYX+TDSUTpj0z2b+wW/etKImW2gAkzt/SqrsjxLuMdcYkrZuKwZ2ACqR4hJPmCP363b8ZwiWyGuWgxGipbgn+Fecc+leado+GrcfN3oUGD4jHyX5UvpbnGecNY8m18OuHSzZcW+0jCW1OW4bjCYVQ4BIBgFiAIn1rLv9qVwjN+joF5rJzEf7uXyrOrwmzr3l4QNdIbaB+EtRnxmDUQA7DyEH5sVNdWWsnLhnPjpYR5PSOyXalMUgGzD8JOo8vMdD7ctdDcs14dh8b3F8XMOTAA8LSDrqUb3ggg9DW/7PfaOLz93fCW5WUeTlOUGQ5JhTA9N/KXKNUpLE+RS7TOLzHg1bWaiY4ZEJ15DSJEmJ16TNNxHH7I1N+0BH7ae1Z7tF2mwtyw6C+rN4YEtBIdTvEbTW87IpN5MoVybSwWl/iKpGaBM/EwBMTqOp02/uJr+G9pEvX2sqvwhjmkFGyso8JB1BmZgViLl+1+0o9A5+i0/hXFFw1wXDNwZWXKFy7kEGT0jpSC1bk1lYQ7LSJReHlm940V/R70kR3Vzn1Q15KbU6QADpoNf80rUY/t2t206dywDAicwkTz2qkwrW4Hgfc7uP6LVdTZGeOktp4OCfURhd3kfSllZh5UZsWqkjuxud2c7+hFFs4sMwXKqz0zb8viJpVjKLXhdqLSgnbN/MeY3pVZ8LU90vhn4uaD8R5FgaVTfwVbRZMtNFTblihjCGu9g4akhluplo0NcKaKLJFDBbKKPttxjurART4rmmnT/AJ/oa8/wlksY5DWOpnc1bdsrxfFus/BAHyEx86bhsNFxYEjwAxEjbcTPOuHqbczb/I7Wmr9q/U1/ZK9atki4VWTAzEDbTrzNX/Z7hQu4m8WVGGVN1DL8RMqSJGk7GhdmuFytswYILMCNDJPI+1Gt8TbCkED4yo1jT2B21rzt2Zuzo52O0liMF+ZM7WcKFtAArSW2zsyRv8LEx7RvVVwS6LRAeIMERy0/MbVa9o+Is4UsCmmYEg7baDpJ38qps2FtZbl+8DcIGW3JAAjmg8RmecCq1VylplXLn/ZSMuizqbLnthiku5Gt6vlykcoEFfq1RE4BfxC5EyIMwzOzZhlgfCqiTPnFVPaHtracW1sWyoEnMQEDaAaKJMSOs1VWe1GJAK2rjKG1+7Ua6To0EjT6U1CufowrXZY3+oulGMpNdz0DB8Ds2GIu3QQoBOoRVAB1iTocpis52m4zh+/XumR1C7oM2usgESCRprNZW9h7jsSxJMghnYsSCNZ312qiPDXZ7oZ2IRXIEmDBAAj3FM00yWE5PC7dv0KWSjnq7s2yds7aWyhWfGH1uZSxVp8USSJjboNarLnbhs5MKp/CLSkgR1N3f5VmcHg40idefp5+1THRV3ZB+8Cf4Rr+Vaf09cWT1ZyRYYztrfu6EOw/13NP4FCiq1+MYiDqqDqo1HuZNcF5TpDQQZIH0zRJ8qZdvlXyogOn48xI5QwGnnud62jCKWyMpSed2cY3mnNcc/vkflNK5w+WkDpyJ2HUU8vf6osHkkn8zTSlw/Fcf0BC/QVcGAr4fqIjQ6ADXWdT+dTl4IiKrXstpD+Jn1JjYCKrDwppDa6EEFpbUeR5VY8VtFrEA6vlNyIAdiZkjbQnQCBUygdLIXE+E92/gcMjDMjggyvT2giq7FWVAzE6n1iAP71M4laKtp4QCfCJyjzXpJk0rdq29s5o01Guony9aGcbl1DqWO5W2GTzrr3xEAc6n2sGp0VSxnlz6bDoKGeDXdYQyZG3pG/nFW6kUcJIifpKRr8q6b4I0B6VbW+zrZdcobQbnc+3p86Hd4cVBHTSQYBg8x/m1HqRVxZVGywEwSOnSnW8UQCAuwnWp9vCsV3B9/8AmnYfhk8x9aPUgdLIVqyzgtpM7amaMuDfetFwfg6BWDPBkQI9unWrLE8Et5SCzQRuAZ16aVXqYcJFJwq59yv738xpVzAZQkKZAZ4PUZ2g/KlWmDLJ6QUpypXa6teiPPIIloUY4YGm26kW6OAnmHaPgxXiF4jXPbtlegLlJBgE/hb51aYXBW0tksADmmfSB/8AzVljFBxl5jEDu01IHw2ydSdAJeo2P4+lvL3IlvEC21tcwmFb/qN5jToTXjtY+q6UY9n9z1mk9tSb7ovcBavC275TbsIFUM3hLKYUsoOoGp1PtUa72twdgHIhuXASFIZsqDoLjnSY/DWc4jxLFYknvXYgbKRC78rY233OtRbvD1Vcza6BiWMqddFHIR7mlo0LmWxs7W+A/F+1d3GOC3hVRlAtggwNYLsdZ9arhwYyhnLmJmNcw11JP/NOtcTCvC25Yk5SYA6CfQVKxeIuMBJCx+yNf4mkjXpFMKKjsl9jLd87ERuH20toWKkFtCTqJ158xVpavWgwIYlQsaKx30kGIjXrVbxGwMqqT+ICCdgck/M61ouGcIN4KAITKJPM7aCals/Ti5SeA1x62ktyra810+FI0GrEH4Z/Cv8Aespxm5dtXGUOYbMSRIMOcxGh2mvSeLdnrdqybi3MpEAZyIYkhQBtqeQ51g+K2c65joJUGddpP96mmtjYuqJL4Sg8Mq7WDLZQ2ZifhmTOseEc+Y06Vo7fY28BPdGNDus/KZrWdheyirZF26s3DIUTOVZiANvE2Y/vCuduO0v6Nlw9kL3pElo/VCTHkSeU7AeYpeeslK70qVxybVaeHR1WNmPFjxgFYh1HpBFdvWPvjy8Mk+hrmAvXbjZ3LM2YHMdSevygGn3T976gAaiSZmnMmWMPBacJ7Om6wdgch2A39T5VZYzA4Oyy2yCXP4VUsdfxEj4RrzIpX+0y4bB3CQUuqsIjj4mJCgqdnAmTB5cq877PY1mxedmJJLMSTJJbQmTz1pGMLLuqbeEuPmPOVdPTBJNvk2GMS2hyoSVI2YCVnzBM1Exqwi+WT6gV3GtsqxMEAeQ/4oWOUmwo5wsifMc6bqbcVkUuiozeCs4qwYgkAwRodiJkA+UfWtLgMNpbtW1t6orMSviGxgZTDbgTWabC6sDyHoNef+dKt+GXyMH3waHwrwdN1IAAb9oEafu1L17Vj+eAadrqeS/u8Dc5WkLlzA7cwOpPMHlUHiWCcRkJOjZoMGI3DRAg1kuN/aHib5IRu6Q/hTQnSNX3p/Be2dy2VW83eICNfxqJB+L8Q02PttWcaLYpN4+heV9TbSyaLD4G6SAwZPA25VmkZArZv4tD5UB8CyqC6gAwQfinMJ1MDWa0mPlWVvwyNtiCOXlWZ7X40ph0RT8Ta+y/8xV659RnZHo3KXE8Zt2yV+KJ+GPrROFdpLUw2ZfOJH5bVmmQbtSsohPxR7U30rAr1Ns9Ft4vQlSCGWJPiBB10qMcQwKsCJGg8C6SPTyHyqg4NiTbfITKtt5Grs3PD6f0NZ8FseRnD+GEWwMw3bp+0fOlUrCgFZ8z9TXa2TZi0sm3mnKag/pBp9vEV6PqR53pZZWzRXvhFLMYUak9BUFMTWd7ecWK2RbEgNqxUwdPh9pE+wrK65Vwcjaql2SUSt4jjmvX23CszELAmeRf2XbyqPwO7bGYM8stxjlhmYAaQq8vy33qhv8AESq2xZeWPeB7h32QmPaPlVz9n3DhcxWpOXLmOvIGd/X615i32xlOX1PR1rMlBfQPxfiORxAKkmB8J0/1bidP+anL2bu3bTXt1UEjMSWZVB+EdPlNN7fcPVMZbAmGyswUSRp4iB+fvWx4b2gw3csFuKcqwEDKrEgfCAxHKudfe4whOtZyO1V9XUn2PP8AC2s19ABDMF9szf0Ar1jg/BbK2gpVWBENIHinckef5V5twCwWxYK5fCiAZhK6gQdDMy21bnit7EWsNcKnDsRabUO1pl8J8UMCpg8pG1KfE5SnKNcXgtTD2N92eacby96yWznTv2CEakryiPTfyrY9nOK2rdsWywVgBIJymfRvSsfbskraYtBhTpprk10HUmIrQ4LiGiI4BQ5pDAMCZgHxaU5rY5gosto17mZvt/xnv8ctoEi3Zy/DGrNDMw6kAgex60DianupAJ+8Gh1WXLmBGo3+lRMc6HG3gqIqrcKAIMo8JInTmd61VjCKLROv623HrsNDy1p2lKuuMV2wLX+6Tf1Lngt5wCFuXEYljyu2icwEZGgrqR8JrFcfJfHXizhmzkEqGAGUZcoD66ZYr0Ds/iFPdoSGGS40Eg6tfQz7GK84xGLBxN89b17/APY1Jabe2bx/Mjk8JRROwVgeehBEz+VFsWJvKSJ+H60TCXcy6ct/zo1lD3iEcsp67NNNOXt/UXmve/yLbt2wtcLMKGDMqwdQJnxLOxHlXknCsQVuAjoa9H+0XjKvgu7AIOYH/uXb5GvNOHt94PQ0dBBql9Xlmetn/wAywajh2IZsSuYzOaPKFNW2IU5DpyH1rOcMuZcZbOuzCNvwGtLeJKMQD8E/4a2ntwUi8ttldHiJ66VFv4ju0vITlW9bB2nxWmDpoOsEfveVExl8i5sYyj+tQ8ehKz61dRzyYuWODMuda0nY3squN7wtdKd2UlQubMGzc8wj4azVwamtX9m/FO6xJSJF1CPQpLg/IMPenYJOSTEZtpPB6C3EPu8tzKgQ5UAYuSLULJbKNdPr0rDdr8Y7uLYAYZj3ZE5vHpEdZ09hWnxNw3Wuooy5O8dQSCH1tu0Spg/eDy1oQw04rDEjMQzErMhPA5B2GxIrl1VqF7h88HWun1U9XyyR+DfZzZVAcTmuXCNVDFUXyldWPnMeXOi8Q+znDOp7rPabkQxdfdW1+RFaoimNFeiVUEsYPOuyWc5PKV4fctXu6u6MjCSNipOjA9DVwLUIVJnfX1q747bJukADxYa9GgzTZa3c33jU6eVUpO/zrkXLpscfB2K31Vxl5LHhfDV7pfETvrP+o1yi8Nb7pf3v5jSoblGaVrtDzVNOGFNdEQSxgefz09ga9Dg4CkgdtTWW+0XCsLSXIn4re8Rngz5/CfmK1+ExtthKsN46a9IPOs/2/OZbSD/7zn0RIH5tS+px6TyM6fq9RYMFfwps2rJbnazxBmLhEcjqVAPtWn7F6O0EqzBRMbaTMe/lVVxLCQllTLMttRO8SxgHTpArRdnG7sb6m43noFAmCNt681qJZraPTaaGLEF4xcb/ANREuX0OY6r+FY0J8MHz5e1X+DxKthWzgMVR9HVG1AMGYrOY9mF65d20Y7cmbT+lV/CuJuWyQdZzASZn/T/bypKVDsjFeMDcJxipZ+ZpuyljLeuMY+FR6kR59RU7t1xUDBYjUBjbVYBkasFIG3U8qp8HjyCcltrmdjIVWJgRqAB0M+lV/H+zeKxGY929uzMsz6Qo28JMnWNKznR16hSlstisJxjU/O4kSAo9fyAFdxOI1UDaOXWT01NGvYF5EXUUPm0KMWSSdRA8XvU+x9mUKM+JaSBGVIgGObNvr0pq3pct35MqZOG+DzbCXw2Mb/VeP5uf716HbtBrKqMpYXZgtH+2YB02o+O+zPDYRO9HfNciQXdGUEkDMVVBO/5ii4K0nd2wwUsbqiSsHKY06/Ot5WxlHqj5F0pdWGUPDscLd9gRlKW8pZfhLLcVmI8vA29ef2bru7EBmLMToJMkk8q99xXDrVq3mtWrag8xbQEmJJkrOxp3AcWHJGcCAdBlWPWKXhqFBSkom9kHPCzwea9l8PFq4bodJZQuZcgIgz4jtv0NaTB4FXghHbRgptsrCR+0SNNTUb7RscpuW17wGJMZi24jblVVwLjSI6A7KGEx1IP9K3blZWpqJivbNxchnFOxOOvwkLssB7yAnKWM5QTyPSicG7BYhFuBmRTbB1Vn6Zp8KSw15dK3dvtphrVsyWJ6BTMiRuYFU2B+0W0t9jctuttgfEcsgx+yDJ10rKM9Q4NKP+C0vTUupyM1wbs0UxK3nvoWXvAVKXG1KldWKwDrOtScP2mBuKCrZSYnNyMggLoBXeM9qUuu5tBj4my6hVysSZKjzJGv1qgWzdH4VEQR8Z9J08qbq9SUX1bC9jgmsGnFixiypY3iwUABQizqSJJJ61B7W8EtYe0Ci3fFIlnlZ8soE89fKqzhXErmHdWABK8iCB5gTHKp/bDtz+mKiG2lkKI0YOTE+YC7/lvVHG/1V/17h6qul+TDiI1tqT18U+vxR+VcXFtbMplRgDqo8WukT6GpLYBNzeX+JJ+QY0JsHZ53B85+gNPpieApxjkg53J/3Grnsr2ifOquSWUswYneVK5T13nrVA1xJgHTyB/9tcxRtgA2mOadd/qQKq145LJ+T0v/ANeZnVRl8XrpuTy8qK2Pcu6DQgDKSAQZ6gGY0Py5bVX4YrlVgIMDUeY9KkB9SecAT6TH1NBX2eS7qr7Iq7vFZYOWGZBcWCBAFwZLgInoK7h+FFlVgywVBG5qyu2wbbaCSD67b61hLPEboEC6wjkDFB+59T5J+FYRvMHw8hAMy7n6mlVBwvH3e6Wbjfi5/wCo0qODPLNb/wDGeGKgq+YkaKAQSY2kwB6msJxzj5vOTmKkEkAEwT8zMQOnOs7bu+ASdKHcb505ZqZT2Fa9PGLyie/E3ELmPXlv61ruA97fCm6xeFKoT+yXtiAefwmvOS1em9mcMMPhrXft3YOZyJQhhKsoJ10IbYamOVJaibUMZ5HKIrrz4Hcb4ez4m2iQfCrEkiPAJ3J5z+VW+D7LXgnf3LiWrSpmEnOxJIMkCQNSOc6cqh8R7YWDZS1hxDK1xzCZVlswUdT4SdY50DD9ssZctJatIgVbUNMMWAMlmzGN40jlSMYTeNsL/I67Uk8Pc1PCOGW71y4rX7zKoHhVwo5ruqTEcp0kVMvizaW2yEWvjMwSxELEyJ3ke3tWDXE48FgPCXgNlNsaW+pBBEGN641vGuQWyyBCmUmGzeFdddp/dG2taxpect/v9zGVia2RvOz3bCxast3+Itgkt4ecA6QoG0UzinbXCNhbqrezO5C6KfCCdWg7gAHbrWHt8OvshJ2yR8K5gIywCSTJGvvRjh7zKxVQR1KqAANDmJExyE9fWj/Tw5wB2yYy1xi0txG79WVRzVpkFQAZPQsf3fOrrHdtBdCgMoVQrA5X1MxExuOZPXnUDB4e8XL5EIBGhKAlrbRvm5EEHXpRL2Ku5NFs6kAEtbJn4wNtRqDqelX9KLecA9SSWMjuN/aAz2hbe9aCzqRaczG2fxenyrOp2hts5LXwuVjA7oiIaA25GoP+c5eLx2KKEkWjGsHKJAIB26aaz9KqrK4gd8zBQQAWK5DOQMwnWCYI18hWsK4pYSMpTeeSU3Gw+957h2/GQBpJAI2pWMaf/qKonaHJynKQ3hIAkNtyINRbTYkcguZtAVWJuH8t58gfPV1vH4lyUBgoF0hQ3hhlCtzPgHPl5aW6UuAdTfIlxnW7bVyASO7uHK2XUMS/I6aevlTLbsAoXFWjJIBNtWYfD8QIJPxHl+H2qUL2IHiK5SFMmLQ0MEgmeijfWK7+k4oaC3mO0+BWEETJzDfYz/aiTJGGHdpzYtYiZFsAHQTGUciT7DlOkS7w0M2uJJbNlkqw0zATqRAiTB6VMw93FwSlv4mYmGT4tAT6+EHTpRLtrHFYNkeIZdCkwZSJGu3McjQIVWI4eoUlcVmMSBFySQdp5aa7UjwW022ILaNujbhgAD6gk8/hO9S+IcXxVs+K3bXNLDRToSees6k6nWoadqLgJZUAaNW8OsbaRGlWACucIsASL4JAJjIQH00Cknn5x705OGYeCf0hTvplYFtoA189Z6c64nGr7KR4IM65FnUs2h5au2nnT/8A1nEBicySY/6akaFiNNt2NTYG4C5w20EJF0MdPDlYbxpMkaSf4TUNbSg6jT3q7TjeJA+K2YgR3VuCBy0FVOLVncsxjMSTAgSTr51CbgLRE6efL8qsMHwhrgDhJUHVZILbjQgTvVfh71wfDlEc8iz84q47M2r+IxSWxeKSWPUHIC0FZG+WKpOSjFtloLqkl5NXg8Hc7lDk/AsyOcCuG2y7qY9K0d/EXLaZQikARvrHyrP43irgfq1/iP8AbyrmVaiUuyOrbplEaMVodBGvlWCcsHIgbnrWju8buAwEQSepNVBYlyxA1Ow6866MXsc6Swyz4Urd0unNv5jSqVwu+e6Xw/tfzGlWhiYpdl9/pRcQNKVKg+SIhGr3tDfbP8R0VQNToMqiB0FKlVnygLuM7Oj78f7f6itfjNFHv9WpUqo+TQpFukMIJ1JB1OoI1Bqbz/d+kgfkAPalSrN8miO4i+wTRiPDyJHOqS3i3NzV2MERLExrSpVo+CqOYUS7Trq2+vOrruFj4RsOQ6Cu0qxfJouCLikGVtB8J/lNZiz+u9z/AFpUq2r4ZjZyiba5f5yFSbQ1+VKlRYEdxFwgCCRO8GJ569daDhnJYySYgCdYAmBSpVOxO5NVoFdzHrSpVUsduMTqTJO5OpPqajXFGQ+ppUqKAcw2w9KZf+L3FKlVu4OwUUG5SpVERhsANH9B/WpHZlox1gjQ96uo0OrAH8jSpVnb+GX0Lw5j9T2ZxpWY4yN/b60qVeX034j0t/BleIDX5VUKNW9GpUq9FT+E4N3JP4W57pdT+L+Y0qVKmxM//9k="/>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n-NZ"/>
          </a:p>
        </p:txBody>
      </p:sp>
      <p:sp>
        <p:nvSpPr>
          <p:cNvPr id="5128" name="AutoShape 8" descr="data:image/jpg;base64,/9j/4AAQSkZJRgABAQAAAQABAAD/2wCEAAkGBhQSEBUUEhQVFRUVFRQYFRYWFRUUFBUXFBYVFhUVFRQXHCYfFxkkGRQYHy8gJCcpLCwsFx4xNTAqNSYrLCkBCQoKDgwOGQ8PGiwkHyQtLCksLy8sLywqLCwxLCwsKiwsLCksLC8sLCwqLCwsLCwsLCwsLCwsLCwsLCwsLCwsLP/AABEIAMIBAwMBIgACEQEDEQH/xAAbAAABBQEBAAAAAAAAAAAAAAADAAIEBQYBB//EAEQQAAIBAgQDBgMECQMDAgcAAAECEQADBBIhMQVBUQYTImFxgTKRsQcjQqEUM1KCkrLB0fBicuFDovEV0hYkU2ODs8L/xAAaAQACAwEBAAAAAAAAAAAAAAABBAACAwUG/8QAMBEAAgIBAwMCBAUEAwAAAAAAAAECAxEEITESQVETIgVhcdEygZGx8BQzoeEjUsH/2gAMAwEAAhEDEQA/AIRpA1010V2DliBp4akBXYokOg10Gm04GoQU10GlXQKgDoNOBpBK7kqEOq1SLbUJLZoyJUISLbUVWoKLRhoJOg86hMDyaYagL2jsG5kzwToCRCMeYDHntVlVYzjL8LyWlBx2aAOtAuVMNyot01YqRGNNmnuKEaARE1ya4TXJqBOzTSa7XDUAcJphNONMNAsMJppp5ppqEBmmmntTKhBpobUVqE1BgLHA/qx7/U1yu4H9WPf6mlS75NVwDNdFOK0gKbMUdFdrkV2KARGkK6BXQKhByCiqtMUUe2KIDqpRBbp6JRlt0QAlSihYGtR8bj0twN2OyiJ169BVFxLikNF1wTEi2uqrvGYg/FodD0pHUa2FPtW78DlGjnbvwvJcXeLLMJ4j1Oij351Q4/ipyhnm4HzZAhAt+E6gk6DcdajD7y0Wfuz4hkVVIPgMAQd/i/8AFcw9krZFsiIAkDrG/lvXHsvtv/E9vB166KqeOfJTYm4z2RCEMGIgFiDqfEFI6T/grV9lu1aMqWLpKuAFVmaRcPSTs3QHfrNVq4YKo01IfUlQSGJ59Nao+NYRZIUAAgEActI9eR+db0WOp5RldWrVhnqdxaA9A4DxMYjC27nMiH8nXRvz19CKO4rupqSyjhtNPDI7ChMKkMKGVqEAEU0iistNIqEB0qdlroFQgMrTStGimMKhMgSKYwoxprVAgDTTT2FcigEE1DajMtCYVGAscD+rHv8AU0qWB/Vj3+ppUu+TRcDmrgpEUgKaMEOK10JXVooWoQDlpAUfJSFuoEai0e2tdt26I0KJYwBzOlB7LLCt9kFt1X8Q4wFUlWyovx3MpaNh4VA1Ov8A5qHxXiUIXZXNvkF0zHWAx/CNOY5VTcXvG4pKs2Q25CawMniAYD1Pi8hXE1Ovc30Vcd39jr6fRKK67efATHY2QjYdnRe8lyyqHMMJJkGQVM78qDjcL3l1WUjMQSxJO4Bg/menKpNnCSi6e3myyYHL66VNxODNu/bW4pRWUsYK5oBjbUKdRqdaQUYw3b3H3Jy2RCsYJu7XKrSCo0+IjxMx6nrVjheGi5bcq0FVJ+EmSPP4QJ6/Ki2MX3Vx2w5zIwKqCWgsB1MMwkD86bdRWUAgADU9ZEnrA8XrVXZKS22LKCXJEwKle7uRmIUyphZ02BIMGSNY0qq4xgoYEAKSCSo1CksWgNzAzRMDatKUIyZgTKkwNNPDP1qp4s8uFykSNDykASJ5nb51ZPfIMbYInYfiHd37lg/Dc8af7lHiA9VH/aK2rivNccjWmW6nxW2DD2OoNek4XELdtpcT4XUMPfl6jau5oreqHT4OLra+mfV5BFa5kqULVO/R66GBEglKGUqe2HoL2TUwTJEy0oorW64FqYICZaYVo7pQmFAgErXMtFC01loBAOlDijlaYVqBAlaE4o7UF6ASdgR92Pf6mlXcCPux7/U12sHyXXByK6KRrqimTAJbqSFqMoqRbNEmB4SiLbpIKMq0CAWhRJ0A3ql4lxExm8LQCyqGEqNfHcA1jTltp5UHtD2gQeFWjU5TlzAshAmDoVDEfI+9ffxReGJnMniOnimegiP86muFrdRK1+nDjv8AM7WkoVa9SfP7EPDgk3SQZdgCSZ8KmQF/MTpvOtW/D+Hd/cFsNklDuGJMzICjU6Dn05UexwoLnF0FWZAUKQVnbXKDJ1jfrrRcZda5OcDwW1tDnOgkmTEyQOmlc/rSWIfqP9LbzIjYnG2rVlhcKgq3haY0XlM7GDooJo6u1xlzMY7sBF2jQExpvoJO+gk1me1lg3byWLSFyF2A2nQSeUROu1bWxhSHRCDJVtgToFI1jz0nSqNY9z5Lp52RCw+CMIqjad99dxPXerU8OO4A09406nT5Vafo9izlViGbUhAMzsT+yg1b5VMxGAvMvhQWrfMvPfMI1C2xon7x9qxlb3L4S2fJkuFkM73HhUmBmYCYW3pqd/D5VJ4vYW5aQYdDedX1YKxAGRwSWgA6sOdaXs72Xw8rNpTDO3jLXNSEliGOWYA5chUvtD2lwiKV71GKj4Lf3mWJ3y+FfeKo7sv2plc4koM8a4ngXWe8ZfNQee0bf3qDhO0V+1bVLT5EUyFgNuTILEa6zVnxjjFi45zMQJMACWjTSPcGqUcUsr8NklZ1Z38UdQF2POupTOSX2FrYxb8m47HdpjilKuPvEAJI2YTE+RnlWpttXnX2Za4q8F+Hup15jOmU9OZr0xbNd/TScoJs4WoiozaQPLQ3tTUxbVcYCnUhVsrXsUE2qsHWgm1QaImQmt0zuamm1QmGtUZZEUpQ3SpLJXDbqoSvdKEwqe9mot1aBYiNQmo9xaA1VZYn4H9WPf6mlTsEPAPf6mlWD5Lo4RXVrpNOVZpkXCWhRgKEqxRFNEgZDUPtBxQWLJaYJ0B1MDm2nQfnFTErHdqeIFrwUT4GA0aMwBAdWXmrZj/BSmrt9Ovbl7Delq9SzfhblXhc10sxAAYLmUFssropAM65RBj+tatMCqWgCA4e2mVgNVO3M/DyOk6CoGDwhw1pAJV/GxB1VlKyuqnY5wDry8qPwC8XxWIRjItmyFGkAliW/lFeck87R4O/FeeSfaViW3yyqjmAFJygdNY2rvD8Bnd11JJUjXkCvz1BrSYHBKtvNcEDUjzJ2AUasTyGsmp/DuzSu7d4SM7KSqqVfKqmEdyZHxSQOkTvSjtSRrLEd2VlnhyIYtoblxmkpbAJJ6u2yqOrGPXarLC8GfOTduMGKgFLTAKgYj8cEsY0kRzij8R7ZYHh6m2Msj/p2QDrt4m2B05knyrzrH/aHfxF5zam0GEhVOYwIEZoEHnyqijOa2/2VVjlysI9H4vjbHC0Tu7aBnMMAfvcsTmZmlmHqayfar7W0Nkph7RJgZ7jRCkggwoOvPcjbasRbt3LmZrrbM4gy2YyPYa89ahcQtWrYbNuTtuwE/lpTENMs5kZbJbcruRMR2vv3fCGcA8p0M76bch8qj9zdufExjpJI+Ww36UDDYjM5yKIHNue3KrK1g7lzmx8l8I/KnGowJFORHXhqIRnZRJjxHQewq5TEWbCIMnfuxA7tQuUz6zUezwhAYYEHzG/vUyynd5YAGWfEB4tjPiqyfcrKPYs+wuEtpjmKHJKXFNhgc9twyFlBGmWBI5HlXokgV512Cv2f06610jvnCi0xkTowdRyzEZdCNYMV6DdGtd7Rf2snD1n9zAnu0G41dYUxTTuRM4WqNcYzRielNC60GyyQM9a4ik0RzXLd2Ko2WONboRozXqju9VCDegXEorNQ2qEIty3Ud7dTXFR7goBJOCXwD3+ppU/Br4B7/U0qXfJquCITTrd2KBmpwpgxwWFu4GpwWodpqm5po5K4JGGqj41hQmI/SCNbaLk0Uqzl5hue0wYOvSrdXgTVNxKwWvWkMwTccgjxSA0LI0MM2h10Ya8hy/idiVah3f8Z0vh9bdjl2HYDDm4VzjxHL4Rtp3c/EZCiIidhWm4Z2XS2TlyFi4e6XkhjBbUAHXbTkB56m4XwhEPe3Ht20WS1wmAnJgAfCNcoljvyMRWf7TfaWgixglIQB5u6gtJEm3Pi6ksfF6b15pylPaB220nhmy4hxfDcMCG+zXrzKYgLmAjZEmLan5nmTFedcY7c3sT3gRzaV2aLanWCAQHfpHz6Vm+IPcb728zEyN2kyCZg7mQOusjU1GtcQOyKAFLeIjqI8K0xGhcyMls9v1JJwqgBrrwGtsYBgabTJk8unpTcNjQMgtocw1mcq6nYgef5U+/wx1VXuBtYGZuQjkNlFSsJhC15EEeJEE7RJYz7DnWylHpymsBafVjuSMNhcReLKDC5pYW1gSdSM5ltwNjUPEYMJnV1KsBMEGZ0OvMxXqmAsizbAAEdYHz0rM9t2DtbYeFgpGaNSCy7RvBPMfi50ro7rNQ5TUPYts/P+foaahQrxBv3MwFrBAXTqPi1A6aV6HwHhysAqiDGo6etZHD4K5dd1CmVMq4Mazp4ToRodD89q9K7H8Pe1hvvSGZnJzBSsgQBKnYiD/hrdVR1N8aZSx+/GSO56WiVsVl9ir7U8DtrhmbXMMsNGgJI3jYeZ5xWKvK2RSBmJGo2mR516n2mX/5W56L/Oteeizr0/8AFdDV0woko1rCwIaS6d8XOx5eTL4zBMqhzoZGnIE66+8V7Rw/GC9Zt3V2uIremYSR7HT2rzrFYDMhHUdPLetH9mWOz4VrTfFZcx/tuSw/7s4pr4dbibj5FviFXtUl2NLcSobirNkoF20OeldpnHRWGaQapz2qA9qqNF0yLcM0M1IKUwiqFiMZobTRyKYRQCBy1wiitpUK5xayN71of/kT+9DOCJMKwoLrUS72mww/6ye0t9BUS72uww2dj6I/9QKo7I+UXVcn2NHg18A9/qaVVWA7VWTbBGfn+DzPnSrB2RzyaquXgGHoitQDTlNNC5MQVJttUO01SkNEhIX/ADlVjdwVmzb7+/otsCW1ZlBYEBAZ8RKhR6etQcOoJExHOdABzJPSsD257XnF3jbtsRYtkgcgerR1O/lMevD+JRlZZGK8HX0DUISkXfaLjx4hGQZLCR3dpT4QBPidvxNq3z85OcW9lbKqhjr4tl0y9NeojQa07gjPdti1bGVZgxoW01k8l1/Orng3De8xVqyR4QCXEcgdRI5HLHvXPbjUpfLf5jyTljYruI8KxBti/dRhbYgI0QnimAqzoPM79TROzWEW5eMgQjE6cyCQNOnP2Fei9usSRg2tASC1vmBlhlIYe4AjzrCdmuEs1vTMpLRmQ6x1IaVJk9K5sNU7dNKbWN2vy2Gq6n6sU/qa/tAgt8Pu5lDF1yrrBnQ5vQaH5VjeGYUnE9YAgglWBiNCp8+la3tLh7luyiXLneHLIGTuyAxAliGIYnLuI22FV/AFy3CWAiI94H9qtTUqdFlPLkm//P2RX1XdqXnhPBqbGDcW5a6WUwAHUC5vMB1gHbmo23rPdq9O7iCdY0n8STp7Vp+IY9DZQAjMDy6RWR49ezFNCx5Ab76/Sup8M2+Gtvlyfy7r7HO1WZa3fsvuS+xw8dwkDUj6mt1etBSI2ivPsAtyYt22+M5yYUJGviZiAJnaa0uH42pgXLiZpiFJuQOWqSNvOlNHJV65XTaUcPP6dhnWVys06hDd54D9pDOFf9z+daxuGwDMdAdxy8q1vFuIZcM7eIHK0AgDUDQmGOnyNYzg3HXLNmZYJXdRETqdNa6Gr1Veol11bpYX+TDSUTpj0z2b+wW/etKImW2gAkzt/SqrsjxLuMdcYkrZuKwZ2ACqR4hJPmCP363b8ZwiWyGuWgxGipbgn+Fecc+leado+GrcfN3oUGD4jHyX5UvpbnGecNY8m18OuHSzZcW+0jCW1OW4bjCYVQ4BIBgFiAIn1rLv9qVwjN+joF5rJzEf7uXyrOrwmzr3l4QNdIbaB+EtRnxmDUQA7DyEH5sVNdWWsnLhnPjpYR5PSOyXalMUgGzD8JOo8vMdD7ctdDcs14dh8b3F8XMOTAA8LSDrqUb3ggg9DW/7PfaOLz93fCW5WUeTlOUGQ5JhTA9N/KXKNUpLE+RS7TOLzHg1bWaiY4ZEJ15DSJEmJ16TNNxHH7I1N+0BH7ae1Z7tF2mwtyw6C+rN4YEtBIdTvEbTW87IpN5MoVybSwWl/iKpGaBM/EwBMTqOp02/uJr+G9pEvX2sqvwhjmkFGyso8JB1BmZgViLl+1+0o9A5+i0/hXFFw1wXDNwZWXKFy7kEGT0jpSC1bk1lYQ7LSJReHlm940V/R70kR3Vzn1Q15KbU6QADpoNf80rUY/t2t206dywDAicwkTz2qkwrW4Hgfc7uP6LVdTZGeOktp4OCfURhd3kfSllZh5UZsWqkjuxud2c7+hFFs4sMwXKqz0zb8viJpVjKLXhdqLSgnbN/MeY3pVZ8LU90vhn4uaD8R5FgaVTfwVbRZMtNFTblihjCGu9g4akhluplo0NcKaKLJFDBbKKPttxjurART4rmmnT/AJ/oa8/wlksY5DWOpnc1bdsrxfFus/BAHyEx86bhsNFxYEjwAxEjbcTPOuHqbczb/I7Wmr9q/U1/ZK9atki4VWTAzEDbTrzNX/Z7hQu4m8WVGGVN1DL8RMqSJGk7GhdmuFytswYILMCNDJPI+1Gt8TbCkED4yo1jT2B21rzt2Zuzo52O0liMF+ZM7WcKFtAArSW2zsyRv8LEx7RvVVwS6LRAeIMERy0/MbVa9o+Is4UsCmmYEg7baDpJ38qps2FtZbl+8DcIGW3JAAjmg8RmecCq1VylplXLn/ZSMuizqbLnthiku5Gt6vlykcoEFfq1RE4BfxC5EyIMwzOzZhlgfCqiTPnFVPaHtracW1sWyoEnMQEDaAaKJMSOs1VWe1GJAK2rjKG1+7Ua6To0EjT6U1CufowrXZY3+oulGMpNdz0DB8Ds2GIu3QQoBOoRVAB1iTocpis52m4zh+/XumR1C7oM2usgESCRprNZW9h7jsSxJMghnYsSCNZ312qiPDXZ7oZ2IRXIEmDBAAj3FM00yWE5PC7dv0KWSjnq7s2yds7aWyhWfGH1uZSxVp8USSJjboNarLnbhs5MKp/CLSkgR1N3f5VmcHg40idefp5+1THRV3ZB+8Cf4Rr+Vaf09cWT1ZyRYYztrfu6EOw/13NP4FCiq1+MYiDqqDqo1HuZNcF5TpDQQZIH0zRJ8qZdvlXyogOn48xI5QwGnnud62jCKWyMpSed2cY3mnNcc/vkflNK5w+WkDpyJ2HUU8vf6osHkkn8zTSlw/Fcf0BC/QVcGAr4fqIjQ6ADXWdT+dTl4IiKrXstpD+Jn1JjYCKrDwppDa6EEFpbUeR5VY8VtFrEA6vlNyIAdiZkjbQnQCBUygdLIXE+E92/gcMjDMjggyvT2giq7FWVAzE6n1iAP71M4laKtp4QCfCJyjzXpJk0rdq29s5o01Guony9aGcbl1DqWO5W2GTzrr3xEAc6n2sGp0VSxnlz6bDoKGeDXdYQyZG3pG/nFW6kUcJIifpKRr8q6b4I0B6VbW+zrZdcobQbnc+3p86Hd4cVBHTSQYBg8x/m1HqRVxZVGywEwSOnSnW8UQCAuwnWp9vCsV3B9/8AmnYfhk8x9aPUgdLIVqyzgtpM7amaMuDfetFwfg6BWDPBkQI9unWrLE8Et5SCzQRuAZ16aVXqYcJFJwq59yv738xpVzAZQkKZAZ4PUZ2g/KlWmDLJ6QUpypXa6teiPPIIloUY4YGm26kW6OAnmHaPgxXiF4jXPbtlegLlJBgE/hb51aYXBW0tksADmmfSB/8AzVljFBxl5jEDu01IHw2ydSdAJeo2P4+lvL3IlvEC21tcwmFb/qN5jToTXjtY+q6UY9n9z1mk9tSb7ovcBavC275TbsIFUM3hLKYUsoOoGp1PtUa72twdgHIhuXASFIZsqDoLjnSY/DWc4jxLFYknvXYgbKRC78rY233OtRbvD1Vcza6BiWMqddFHIR7mlo0LmWxs7W+A/F+1d3GOC3hVRlAtggwNYLsdZ9arhwYyhnLmJmNcw11JP/NOtcTCvC25Yk5SYA6CfQVKxeIuMBJCx+yNf4mkjXpFMKKjsl9jLd87ERuH20toWKkFtCTqJ158xVpavWgwIYlQsaKx30kGIjXrVbxGwMqqT+ICCdgck/M61ouGcIN4KAITKJPM7aCals/Ti5SeA1x62ktyra810+FI0GrEH4Z/Cv8Aespxm5dtXGUOYbMSRIMOcxGh2mvSeLdnrdqybi3MpEAZyIYkhQBtqeQ51g+K2c65joJUGddpP96mmtjYuqJL4Sg8Mq7WDLZQ2ZifhmTOseEc+Y06Vo7fY28BPdGNDus/KZrWdheyirZF26s3DIUTOVZiANvE2Y/vCuduO0v6Nlw9kL3pElo/VCTHkSeU7AeYpeeslK70qVxybVaeHR1WNmPFjxgFYh1HpBFdvWPvjy8Mk+hrmAvXbjZ3LM2YHMdSevygGn3T976gAaiSZmnMmWMPBacJ7Om6wdgch2A39T5VZYzA4Oyy2yCXP4VUsdfxEj4RrzIpX+0y4bB3CQUuqsIjj4mJCgqdnAmTB5cq877PY1mxedmJJLMSTJJbQmTz1pGMLLuqbeEuPmPOVdPTBJNvk2GMS2hyoSVI2YCVnzBM1Exqwi+WT6gV3GtsqxMEAeQ/4oWOUmwo5wsifMc6bqbcVkUuiozeCs4qwYgkAwRodiJkA+UfWtLgMNpbtW1t6orMSviGxgZTDbgTWabC6sDyHoNef+dKt+GXyMH3waHwrwdN1IAAb9oEafu1L17Vj+eAadrqeS/u8Dc5WkLlzA7cwOpPMHlUHiWCcRkJOjZoMGI3DRAg1kuN/aHib5IRu6Q/hTQnSNX3p/Be2dy2VW83eICNfxqJB+L8Q02PttWcaLYpN4+heV9TbSyaLD4G6SAwZPA25VmkZArZv4tD5UB8CyqC6gAwQfinMJ1MDWa0mPlWVvwyNtiCOXlWZ7X40ph0RT8Ta+y/8xV659RnZHo3KXE8Zt2yV+KJ+GPrROFdpLUw2ZfOJH5bVmmQbtSsohPxR7U30rAr1Ns9Ft4vQlSCGWJPiBB10qMcQwKsCJGg8C6SPTyHyqg4NiTbfITKtt5Grs3PD6f0NZ8FseRnD+GEWwMw3bp+0fOlUrCgFZ8z9TXa2TZi0sm3mnKag/pBp9vEV6PqR53pZZWzRXvhFLMYUak9BUFMTWd7ecWK2RbEgNqxUwdPh9pE+wrK65Vwcjaql2SUSt4jjmvX23CszELAmeRf2XbyqPwO7bGYM8stxjlhmYAaQq8vy33qhv8AESq2xZeWPeB7h32QmPaPlVz9n3DhcxWpOXLmOvIGd/X615i32xlOX1PR1rMlBfQPxfiORxAKkmB8J0/1bidP+anL2bu3bTXt1UEjMSWZVB+EdPlNN7fcPVMZbAmGyswUSRp4iB+fvWx4b2gw3csFuKcqwEDKrEgfCAxHKudfe4whOtZyO1V9XUn2PP8AC2s19ABDMF9szf0Ar1jg/BbK2gpVWBENIHinckef5V5twCwWxYK5fCiAZhK6gQdDMy21bnit7EWsNcKnDsRabUO1pl8J8UMCpg8pG1KfE5SnKNcXgtTD2N92eacby96yWznTv2CEakryiPTfyrY9nOK2rdsWywVgBIJymfRvSsfbskraYtBhTpprk10HUmIrQ4LiGiI4BQ5pDAMCZgHxaU5rY5gosto17mZvt/xnv8ctoEi3Zy/DGrNDMw6kAgex60DianupAJ+8Gh1WXLmBGo3+lRMc6HG3gqIqrcKAIMo8JInTmd61VjCKLROv623HrsNDy1p2lKuuMV2wLX+6Tf1Lngt5wCFuXEYljyu2icwEZGgrqR8JrFcfJfHXizhmzkEqGAGUZcoD66ZYr0Ds/iFPdoSGGS40Eg6tfQz7GK84xGLBxN89b17/APY1Jabe2bx/Mjk8JRROwVgeehBEz+VFsWJvKSJ+H60TCXcy6ct/zo1lD3iEcsp67NNNOXt/UXmve/yLbt2wtcLMKGDMqwdQJnxLOxHlXknCsQVuAjoa9H+0XjKvgu7AIOYH/uXb5GvNOHt94PQ0dBBql9Xlmetn/wAywajh2IZsSuYzOaPKFNW2IU5DpyH1rOcMuZcZbOuzCNvwGtLeJKMQD8E/4a2ntwUi8ttldHiJ66VFv4ju0vITlW9bB2nxWmDpoOsEfveVExl8i5sYyj+tQ8ehKz61dRzyYuWODMuda0nY3squN7wtdKd2UlQubMGzc8wj4azVwamtX9m/FO6xJSJF1CPQpLg/IMPenYJOSTEZtpPB6C3EPu8tzKgQ5UAYuSLULJbKNdPr0rDdr8Y7uLYAYZj3ZE5vHpEdZ09hWnxNw3Wuooy5O8dQSCH1tu0Spg/eDy1oQw04rDEjMQzErMhPA5B2GxIrl1VqF7h88HWun1U9XyyR+DfZzZVAcTmuXCNVDFUXyldWPnMeXOi8Q+znDOp7rPabkQxdfdW1+RFaoimNFeiVUEsYPOuyWc5PKV4fctXu6u6MjCSNipOjA9DVwLUIVJnfX1q747bJukADxYa9GgzTZa3c33jU6eVUpO/zrkXLpscfB2K31Vxl5LHhfDV7pfETvrP+o1yi8Nb7pf3v5jSoblGaVrtDzVNOGFNdEQSxgefz09ga9Dg4CkgdtTWW+0XCsLSXIn4re8Rngz5/CfmK1+ExtthKsN46a9IPOs/2/OZbSD/7zn0RIH5tS+px6TyM6fq9RYMFfwps2rJbnazxBmLhEcjqVAPtWn7F6O0EqzBRMbaTMe/lVVxLCQllTLMttRO8SxgHTpArRdnG7sb6m43noFAmCNt681qJZraPTaaGLEF4xcb/ANREuX0OY6r+FY0J8MHz5e1X+DxKthWzgMVR9HVG1AMGYrOY9mF65d20Y7cmbT+lV/CuJuWyQdZzASZn/T/bypKVDsjFeMDcJxipZ+ZpuyljLeuMY+FR6kR59RU7t1xUDBYjUBjbVYBkasFIG3U8qp8HjyCcltrmdjIVWJgRqAB0M+lV/H+zeKxGY929uzMsz6Qo28JMnWNKznR16hSlstisJxjU/O4kSAo9fyAFdxOI1UDaOXWT01NGvYF5EXUUPm0KMWSSdRA8XvU+x9mUKM+JaSBGVIgGObNvr0pq3pct35MqZOG+DzbCXw2Mb/VeP5uf716HbtBrKqMpYXZgtH+2YB02o+O+zPDYRO9HfNciQXdGUEkDMVVBO/5ii4K0nd2wwUsbqiSsHKY06/Ot5WxlHqj5F0pdWGUPDscLd9gRlKW8pZfhLLcVmI8vA29ef2bru7EBmLMToJMkk8q99xXDrVq3mtWrag8xbQEmJJkrOxp3AcWHJGcCAdBlWPWKXhqFBSkom9kHPCzwea9l8PFq4bodJZQuZcgIgz4jtv0NaTB4FXghHbRgptsrCR+0SNNTUb7RscpuW17wGJMZi24jblVVwLjSI6A7KGEx1IP9K3blZWpqJivbNxchnFOxOOvwkLssB7yAnKWM5QTyPSicG7BYhFuBmRTbB1Vn6Zp8KSw15dK3dvtphrVsyWJ6BTMiRuYFU2B+0W0t9jctuttgfEcsgx+yDJ10rKM9Q4NKP+C0vTUupyM1wbs0UxK3nvoWXvAVKXG1KldWKwDrOtScP2mBuKCrZSYnNyMggLoBXeM9qUuu5tBj4my6hVysSZKjzJGv1qgWzdH4VEQR8Z9J08qbq9SUX1bC9jgmsGnFixiypY3iwUABQizqSJJJ61B7W8EtYe0Ci3fFIlnlZ8soE89fKqzhXErmHdWABK8iCB5gTHKp/bDtz+mKiG2lkKI0YOTE+YC7/lvVHG/1V/17h6qul+TDiI1tqT18U+vxR+VcXFtbMplRgDqo8WukT6GpLYBNzeX+JJ+QY0JsHZ53B85+gNPpieApxjkg53J/3Grnsr2ifOquSWUswYneVK5T13nrVA1xJgHTyB/9tcxRtgA2mOadd/qQKq145LJ+T0v/ANeZnVRl8XrpuTy8qK2Pcu6DQgDKSAQZ6gGY0Py5bVX4YrlVgIMDUeY9KkB9SecAT6TH1NBX2eS7qr7Iq7vFZYOWGZBcWCBAFwZLgInoK7h+FFlVgywVBG5qyu2wbbaCSD67b61hLPEboEC6wjkDFB+59T5J+FYRvMHw8hAMy7n6mlVBwvH3e6Wbjfi5/wCo0qODPLNb/wDGeGKgq+YkaKAQSY2kwB6msJxzj5vOTmKkEkAEwT8zMQOnOs7bu+ASdKHcb505ZqZT2Fa9PGLyie/E3ELmPXlv61ruA97fCm6xeFKoT+yXtiAefwmvOS1em9mcMMPhrXft3YOZyJQhhKsoJ10IbYamOVJaibUMZ5HKIrrz4Hcb4ez4m2iQfCrEkiPAJ3J5z+VW+D7LXgnf3LiWrSpmEnOxJIMkCQNSOc6cqh8R7YWDZS1hxDK1xzCZVlswUdT4SdY50DD9ssZctJatIgVbUNMMWAMlmzGN40jlSMYTeNsL/I67Uk8Pc1PCOGW71y4rX7zKoHhVwo5ruqTEcp0kVMvizaW2yEWvjMwSxELEyJ3ke3tWDXE48FgPCXgNlNsaW+pBBEGN641vGuQWyyBCmUmGzeFdddp/dG2taxpect/v9zGVia2RvOz3bCxast3+Itgkt4ecA6QoG0UzinbXCNhbqrezO5C6KfCCdWg7gAHbrWHt8OvshJ2yR8K5gIywCSTJGvvRjh7zKxVQR1KqAANDmJExyE9fWj/Tw5wB2yYy1xi0txG79WVRzVpkFQAZPQsf3fOrrHdtBdCgMoVQrA5X1MxExuOZPXnUDB4e8XL5EIBGhKAlrbRvm5EEHXpRL2Ku5NFs6kAEtbJn4wNtRqDqelX9KLecA9SSWMjuN/aAz2hbe9aCzqRaczG2fxenyrOp2hts5LXwuVjA7oiIaA25GoP+c5eLx2KKEkWjGsHKJAIB26aaz9KqrK4gd8zBQQAWK5DOQMwnWCYI18hWsK4pYSMpTeeSU3Gw+957h2/GQBpJAI2pWMaf/qKonaHJynKQ3hIAkNtyINRbTYkcguZtAVWJuH8t58gfPV1vH4lyUBgoF0hQ3hhlCtzPgHPl5aW6UuAdTfIlxnW7bVyASO7uHK2XUMS/I6aevlTLbsAoXFWjJIBNtWYfD8QIJPxHl+H2qUL2IHiK5SFMmLQ0MEgmeijfWK7+k4oaC3mO0+BWEETJzDfYz/aiTJGGHdpzYtYiZFsAHQTGUciT7DlOkS7w0M2uJJbNlkqw0zATqRAiTB6VMw93FwSlv4mYmGT4tAT6+EHTpRLtrHFYNkeIZdCkwZSJGu3McjQIVWI4eoUlcVmMSBFySQdp5aa7UjwW022ILaNujbhgAD6gk8/hO9S+IcXxVs+K3bXNLDRToSees6k6nWoadqLgJZUAaNW8OsbaRGlWACucIsASL4JAJjIQH00Cknn5x705OGYeCf0hTvplYFtoA189Z6c64nGr7KR4IM65FnUs2h5au2nnT/8A1nEBicySY/6akaFiNNt2NTYG4C5w20EJF0MdPDlYbxpMkaSf4TUNbSg6jT3q7TjeJA+K2YgR3VuCBy0FVOLVncsxjMSTAgSTr51CbgLRE6efL8qsMHwhrgDhJUHVZILbjQgTvVfh71wfDlEc8iz84q47M2r+IxSWxeKSWPUHIC0FZG+WKpOSjFtloLqkl5NXg8Hc7lDk/AsyOcCuG2y7qY9K0d/EXLaZQikARvrHyrP43irgfq1/iP8AbyrmVaiUuyOrbplEaMVodBGvlWCcsHIgbnrWju8buAwEQSepNVBYlyxA1Ow6866MXsc6Swyz4Urd0unNv5jSqVwu+e6Xw/tfzGlWhiYpdl9/pRcQNKVKg+SIhGr3tDfbP8R0VQNToMqiB0FKlVnygLuM7Oj78f7f6itfjNFHv9WpUqo+TQpFukMIJ1JB1OoI1Bqbz/d+kgfkAPalSrN8miO4i+wTRiPDyJHOqS3i3NzV2MERLExrSpVo+CqOYUS7Trq2+vOrruFj4RsOQ6Cu0qxfJouCLikGVtB8J/lNZiz+u9z/AFpUq2r4ZjZyiba5f5yFSbQ1+VKlRYEdxFwgCCRO8GJ569daDhnJYySYgCdYAmBSpVOxO5NVoFdzHrSpVUsduMTqTJO5OpPqajXFGQ+ppUqKAcw2w9KZf+L3FKlVu4OwUUG5SpVERhsANH9B/WpHZlox1gjQ96uo0OrAH8jSpVnb+GX0Lw5j9T2ZxpWY4yN/b60qVeX034j0t/BleIDX5VUKNW9GpUq9FT+E4N3JP4W57pdT+L+Y0qVKmxM//9k="/>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n-NZ"/>
          </a:p>
        </p:txBody>
      </p:sp>
      <p:pic>
        <p:nvPicPr>
          <p:cNvPr id="5130" name="Picture 10" descr="http://famouswonders.com/wp-content/gallery/colosseum-of-rome/inside-the-colosseum.jpg"/>
          <p:cNvPicPr>
            <a:picLocks noChangeAspect="1" noChangeArrowheads="1"/>
          </p:cNvPicPr>
          <p:nvPr/>
        </p:nvPicPr>
        <p:blipFill>
          <a:blip r:embed="rId3" cstate="print"/>
          <a:srcRect/>
          <a:stretch>
            <a:fillRect/>
          </a:stretch>
        </p:blipFill>
        <p:spPr bwMode="auto">
          <a:xfrm>
            <a:off x="3214678" y="214290"/>
            <a:ext cx="5813965" cy="3357586"/>
          </a:xfrm>
          <a:prstGeom prst="rect">
            <a:avLst/>
          </a:prstGeom>
          <a:noFill/>
        </p:spPr>
      </p:pic>
      <p:sp>
        <p:nvSpPr>
          <p:cNvPr id="12" name="Rectangle 11"/>
          <p:cNvSpPr/>
          <p:nvPr/>
        </p:nvSpPr>
        <p:spPr>
          <a:xfrm>
            <a:off x="0" y="1214422"/>
            <a:ext cx="3071802" cy="1323439"/>
          </a:xfrm>
          <a:prstGeom prst="rect">
            <a:avLst/>
          </a:prstGeom>
        </p:spPr>
        <p:txBody>
          <a:bodyPr wrap="square">
            <a:spAutoFit/>
          </a:bodyPr>
          <a:lstStyle/>
          <a:p>
            <a:pPr>
              <a:buFont typeface="Arial" pitchFamily="34" charset="0"/>
              <a:buChar char="•"/>
            </a:pPr>
            <a:r>
              <a:rPr lang="en-NZ" sz="2000" b="1" dirty="0" smtClean="0">
                <a:latin typeface="Calibri" pitchFamily="34" charset="0"/>
              </a:rPr>
              <a:t>The Colosseum was used to host gladiatorial shows as well as a variety of other entertainment.</a:t>
            </a:r>
            <a:endParaRPr lang="en-NZ" sz="2000" b="1" dirty="0">
              <a:latin typeface="Calibri" pitchFamily="34" charset="0"/>
            </a:endParaRPr>
          </a:p>
        </p:txBody>
      </p:sp>
      <p:pic>
        <p:nvPicPr>
          <p:cNvPr id="40962" name="Picture 2" descr="http://library.thinkquest.org/22866/Dutch/Plaatjes/COLLOSEU.GIF"/>
          <p:cNvPicPr>
            <a:picLocks noChangeAspect="1" noChangeArrowheads="1"/>
          </p:cNvPicPr>
          <p:nvPr/>
        </p:nvPicPr>
        <p:blipFill>
          <a:blip r:embed="rId4" cstate="print"/>
          <a:srcRect/>
          <a:stretch>
            <a:fillRect/>
          </a:stretch>
        </p:blipFill>
        <p:spPr bwMode="auto">
          <a:xfrm>
            <a:off x="285720" y="3714752"/>
            <a:ext cx="4786346" cy="296451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357166"/>
            <a:ext cx="5572164" cy="1631216"/>
          </a:xfrm>
          <a:prstGeom prst="rect">
            <a:avLst/>
          </a:prstGeom>
          <a:noFill/>
        </p:spPr>
        <p:txBody>
          <a:bodyPr wrap="square" rtlCol="0">
            <a:spAutoFit/>
          </a:bodyPr>
          <a:lstStyle/>
          <a:p>
            <a:pPr>
              <a:buFont typeface="Arial" pitchFamily="34" charset="0"/>
              <a:buChar char="•"/>
            </a:pPr>
            <a:r>
              <a:rPr lang="en-NZ" sz="2000" b="1" dirty="0" smtClean="0">
                <a:latin typeface="Calibri" pitchFamily="34" charset="0"/>
              </a:rPr>
              <a:t>The Colosseum is oval shaped with 2 axis, long one is 188 m and the short one 156.  The whole building has four floors. There were eighty arches on every floor, divided by pillars with a half column.</a:t>
            </a:r>
            <a:endParaRPr lang="en-NZ" sz="2000" b="1" dirty="0">
              <a:latin typeface="Calibri" pitchFamily="34" charset="0"/>
            </a:endParaRPr>
          </a:p>
        </p:txBody>
      </p:sp>
      <p:sp>
        <p:nvSpPr>
          <p:cNvPr id="102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a:t>
            </a:r>
            <a:r>
              <a:rPr kumimoji="0" lang="en-US" sz="21700" b="0" i="0" u="none" strike="noStrike" cap="none" normalizeH="0" baseline="0" dirty="0" smtClean="0">
                <a:ln>
                  <a:noFill/>
                </a:ln>
                <a:solidFill>
                  <a:schemeClr val="tx1"/>
                </a:solidFill>
                <a:effectLst/>
                <a:latin typeface="Arial" charset="0"/>
                <a:cs typeface="Arial" charset="0"/>
              </a:rPr>
              <a:t> </a:t>
            </a:r>
            <a:endParaRPr kumimoji="0" lang="en-US" sz="1800" b="0" i="0" u="none" strike="noStrike" cap="none" normalizeH="0" baseline="0" dirty="0" smtClean="0">
              <a:ln>
                <a:noFill/>
              </a:ln>
              <a:solidFill>
                <a:schemeClr val="tx1"/>
              </a:solidFill>
              <a:effectLst/>
              <a:latin typeface="Arial" charset="0"/>
              <a:cs typeface="Arial" charset="0"/>
            </a:endParaRPr>
          </a:p>
        </p:txBody>
      </p:sp>
      <p:pic>
        <p:nvPicPr>
          <p:cNvPr id="1028" name="Picture 4" descr="pianta1.jpg (33833 byte)"/>
          <p:cNvPicPr>
            <a:picLocks noChangeAspect="1" noChangeArrowheads="1"/>
          </p:cNvPicPr>
          <p:nvPr/>
        </p:nvPicPr>
        <p:blipFill>
          <a:blip r:embed="rId3" cstate="print"/>
          <a:srcRect/>
          <a:stretch>
            <a:fillRect/>
          </a:stretch>
        </p:blipFill>
        <p:spPr bwMode="auto">
          <a:xfrm>
            <a:off x="6072198" y="0"/>
            <a:ext cx="2857500" cy="3457576"/>
          </a:xfrm>
          <a:prstGeom prst="rect">
            <a:avLst/>
          </a:prstGeom>
          <a:noFill/>
        </p:spPr>
      </p:pic>
      <p:pic>
        <p:nvPicPr>
          <p:cNvPr id="1032" name="Picture 8" descr="firstfloorsm.jpg (16863 byte)">
            <a:hlinkClick r:id="rId4"/>
          </p:cNvPr>
          <p:cNvPicPr>
            <a:picLocks noChangeAspect="1" noChangeArrowheads="1"/>
          </p:cNvPicPr>
          <p:nvPr/>
        </p:nvPicPr>
        <p:blipFill>
          <a:blip r:embed="rId5" cstate="print"/>
          <a:srcRect/>
          <a:stretch>
            <a:fillRect/>
          </a:stretch>
        </p:blipFill>
        <p:spPr bwMode="auto">
          <a:xfrm>
            <a:off x="0" y="4608417"/>
            <a:ext cx="3357586" cy="2249583"/>
          </a:xfrm>
          <a:prstGeom prst="rect">
            <a:avLst/>
          </a:prstGeom>
          <a:noFill/>
        </p:spPr>
      </p:pic>
      <p:sp>
        <p:nvSpPr>
          <p:cNvPr id="14" name="TextBox 13"/>
          <p:cNvSpPr txBox="1"/>
          <p:nvPr/>
        </p:nvSpPr>
        <p:spPr>
          <a:xfrm>
            <a:off x="3857620" y="4857760"/>
            <a:ext cx="4643470" cy="707886"/>
          </a:xfrm>
          <a:prstGeom prst="rect">
            <a:avLst/>
          </a:prstGeom>
          <a:noFill/>
        </p:spPr>
        <p:txBody>
          <a:bodyPr wrap="square" rtlCol="0">
            <a:spAutoFit/>
          </a:bodyPr>
          <a:lstStyle/>
          <a:p>
            <a:pPr>
              <a:buFont typeface="Arial" pitchFamily="34" charset="0"/>
              <a:buChar char="•"/>
            </a:pPr>
            <a:r>
              <a:rPr lang="en-NZ" sz="2000" b="1" dirty="0" smtClean="0">
                <a:latin typeface="Calibri" pitchFamily="34" charset="0"/>
              </a:rPr>
              <a:t>The floor was made out of wooden planks then completely covered in sand.</a:t>
            </a:r>
            <a:endParaRPr lang="en-NZ" sz="2000" b="1" dirty="0">
              <a:latin typeface="Calibri" pitchFamily="34" charset="0"/>
            </a:endParaRPr>
          </a:p>
        </p:txBody>
      </p:sp>
      <p:pic>
        <p:nvPicPr>
          <p:cNvPr id="38914" name="Picture 2" descr="http://www.robinurton.com/history/ancient/rome/ColosseumFloor.jpg"/>
          <p:cNvPicPr>
            <a:picLocks noChangeAspect="1" noChangeArrowheads="1"/>
          </p:cNvPicPr>
          <p:nvPr/>
        </p:nvPicPr>
        <p:blipFill>
          <a:blip r:embed="rId6" cstate="print"/>
          <a:srcRect/>
          <a:stretch>
            <a:fillRect/>
          </a:stretch>
        </p:blipFill>
        <p:spPr bwMode="auto">
          <a:xfrm>
            <a:off x="1857356" y="1785926"/>
            <a:ext cx="3619500" cy="2571751"/>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Equity">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4.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5.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6.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414</TotalTime>
  <Words>1116</Words>
  <Application>Microsoft Office PowerPoint</Application>
  <PresentationFormat>On-screen Show (4:3)</PresentationFormat>
  <Paragraphs>148</Paragraphs>
  <Slides>27</Slides>
  <Notes>27</Notes>
  <HiddenSlides>0</HiddenSlides>
  <MMClips>1</MMClips>
  <ScaleCrop>false</ScaleCrop>
  <HeadingPairs>
    <vt:vector size="4" baseType="variant">
      <vt:variant>
        <vt:lpstr>Theme</vt:lpstr>
      </vt:variant>
      <vt:variant>
        <vt:i4>6</vt:i4>
      </vt:variant>
      <vt:variant>
        <vt:lpstr>Slide Titles</vt:lpstr>
      </vt:variant>
      <vt:variant>
        <vt:i4>27</vt:i4>
      </vt:variant>
    </vt:vector>
  </HeadingPairs>
  <TitlesOfParts>
    <vt:vector size="33" baseType="lpstr">
      <vt:lpstr>Verve</vt:lpstr>
      <vt:lpstr>Concourse</vt:lpstr>
      <vt:lpstr>Equity</vt:lpstr>
      <vt:lpstr>Trek</vt:lpstr>
      <vt:lpstr>Technic</vt:lpstr>
      <vt:lpstr>Apex</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Marina Bay Sands</vt:lpstr>
      <vt:lpstr>Marina Bay Sands</vt:lpstr>
      <vt:lpstr>Marina Bay Sands - Design </vt:lpstr>
      <vt:lpstr>Marina Bays Sands - Skypark</vt:lpstr>
      <vt:lpstr>Slide 19</vt:lpstr>
      <vt:lpstr>Slide 20</vt:lpstr>
      <vt:lpstr>Structure </vt:lpstr>
      <vt:lpstr>Slide 22</vt:lpstr>
      <vt:lpstr>Slide 23</vt:lpstr>
      <vt:lpstr>Design</vt:lpstr>
      <vt:lpstr>Slide 25</vt:lpstr>
      <vt:lpstr>Conclusion</vt:lpstr>
      <vt:lpstr>Slide 27</vt:lpstr>
    </vt:vector>
  </TitlesOfParts>
  <Company>Christchurch City Libraries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Christchurch City Libraries</dc:creator>
  <cp:lastModifiedBy>Christchurch City Libraries</cp:lastModifiedBy>
  <cp:revision>69</cp:revision>
  <dcterms:created xsi:type="dcterms:W3CDTF">2010-11-23T22:13:09Z</dcterms:created>
  <dcterms:modified xsi:type="dcterms:W3CDTF">2010-12-07T20:36:31Z</dcterms:modified>
</cp:coreProperties>
</file>